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7"/>
  </p:notesMasterIdLst>
  <p:sldIdLst>
    <p:sldId id="257" r:id="rId3"/>
    <p:sldId id="258" r:id="rId4"/>
    <p:sldId id="262"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5" r:id="rId18"/>
    <p:sldId id="279" r:id="rId19"/>
    <p:sldId id="277" r:id="rId20"/>
    <p:sldId id="278" r:id="rId21"/>
    <p:sldId id="280" r:id="rId22"/>
    <p:sldId id="281" r:id="rId23"/>
    <p:sldId id="291" r:id="rId24"/>
    <p:sldId id="282" r:id="rId25"/>
    <p:sldId id="292" r:id="rId26"/>
    <p:sldId id="293" r:id="rId27"/>
    <p:sldId id="294" r:id="rId28"/>
    <p:sldId id="295" r:id="rId29"/>
    <p:sldId id="296" r:id="rId30"/>
    <p:sldId id="297" r:id="rId31"/>
    <p:sldId id="298" r:id="rId32"/>
    <p:sldId id="299" r:id="rId33"/>
    <p:sldId id="284" r:id="rId34"/>
    <p:sldId id="287" r:id="rId35"/>
    <p:sldId id="28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9.1" id="{4BD44A48-3399-47DB-A38C-D458122A66B9}">
          <p14:sldIdLst>
            <p14:sldId id="257"/>
            <p14:sldId id="258"/>
            <p14:sldId id="262"/>
          </p14:sldIdLst>
        </p14:section>
        <p14:section name="9.13" id="{A12770FA-CF7A-49D6-8708-9B38012D1789}">
          <p14:sldIdLst>
            <p14:sldId id="260"/>
            <p14:sldId id="261"/>
            <p14:sldId id="263"/>
            <p14:sldId id="264"/>
            <p14:sldId id="265"/>
            <p14:sldId id="266"/>
            <p14:sldId id="267"/>
          </p14:sldIdLst>
        </p14:section>
        <p14:section name="9.27" id="{59C4312D-BA9D-48EA-AF88-35D3B70B4EF6}">
          <p14:sldIdLst>
            <p14:sldId id="268"/>
            <p14:sldId id="269"/>
            <p14:sldId id="270"/>
            <p14:sldId id="271"/>
            <p14:sldId id="272"/>
          </p14:sldIdLst>
        </p14:section>
        <p14:section name="10.11" id="{DD9C1FCB-7E47-4E1E-9140-1187E8D39CC3}">
          <p14:sldIdLst>
            <p14:sldId id="275"/>
            <p14:sldId id="279"/>
            <p14:sldId id="277"/>
            <p14:sldId id="278"/>
            <p14:sldId id="280"/>
            <p14:sldId id="281"/>
          </p14:sldIdLst>
        </p14:section>
        <p14:section name="11.5" id="{A80976E6-193E-4410-8EFA-AB77B842BA9B}">
          <p14:sldIdLst>
            <p14:sldId id="291"/>
            <p14:sldId id="282"/>
            <p14:sldId id="292"/>
            <p14:sldId id="293"/>
            <p14:sldId id="294"/>
            <p14:sldId id="295"/>
            <p14:sldId id="296"/>
            <p14:sldId id="297"/>
            <p14:sldId id="298"/>
          </p14:sldIdLst>
        </p14:section>
        <p14:section name="11.9" id="{53857A4F-B9F0-4F5A-B316-A8F1A1F30CEB}">
          <p14:sldIdLst>
            <p14:sldId id="299"/>
            <p14:sldId id="284"/>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84"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B8525-4A0C-4D18-9341-B439118DC1A5}"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3B928-7A47-4D3C-849B-17AAE009538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5%AE%9A%E4%BD%8D%E6%96%87%E4%BB%B6"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www.rohitab.com/apimonitor" TargetMode="External"/><Relationship Id="rId4" Type="http://schemas.openxmlformats.org/officeDocument/2006/relationships/hyperlink" Target="https://baike.baidu.com/item/%E8%B7%9F%E8%B8%AA%E6%96%87%E4%BB%B6"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22</a:t>
            </a:fld>
            <a:endParaRPr lang="zh-CN" altLang="en-US"/>
          </a:p>
        </p:txBody>
      </p:sp>
    </p:spTree>
    <p:extLst>
      <p:ext uri="{BB962C8B-B14F-4D97-AF65-F5344CB8AC3E}">
        <p14:creationId xmlns:p14="http://schemas.microsoft.com/office/powerpoint/2010/main" val="367356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222222"/>
                </a:solidFill>
                <a:effectLst/>
                <a:latin typeface="-apple-system"/>
              </a:rPr>
              <a:t>ATT&amp;CK</a:t>
            </a:r>
            <a:r>
              <a:rPr lang="zh-CN" altLang="en-US" b="1" i="0" dirty="0">
                <a:solidFill>
                  <a:srgbClr val="222222"/>
                </a:solidFill>
                <a:effectLst/>
                <a:latin typeface="-apple-system"/>
              </a:rPr>
              <a:t>简介：</a:t>
            </a:r>
            <a:r>
              <a:rPr lang="en-US" altLang="zh-CN" b="0" i="0" dirty="0">
                <a:solidFill>
                  <a:srgbClr val="222222"/>
                </a:solidFill>
                <a:effectLst/>
                <a:latin typeface="-apple-system"/>
              </a:rPr>
              <a:t>ATT&amp;CK</a:t>
            </a:r>
            <a:r>
              <a:rPr lang="zh-CN" altLang="en-US" b="0" i="0" dirty="0">
                <a:solidFill>
                  <a:srgbClr val="222222"/>
                </a:solidFill>
                <a:effectLst/>
                <a:latin typeface="-apple-system"/>
              </a:rPr>
              <a:t>是美国研究机构</a:t>
            </a:r>
            <a:r>
              <a:rPr lang="en-US" altLang="zh-CN" b="0" i="0" dirty="0">
                <a:solidFill>
                  <a:srgbClr val="222222"/>
                </a:solidFill>
                <a:effectLst/>
                <a:latin typeface="-apple-system"/>
              </a:rPr>
              <a:t>MITRE</a:t>
            </a:r>
            <a:r>
              <a:rPr lang="zh-CN" altLang="en-US" b="0" i="0" dirty="0">
                <a:solidFill>
                  <a:srgbClr val="222222"/>
                </a:solidFill>
                <a:effectLst/>
                <a:latin typeface="-apple-system"/>
              </a:rPr>
              <a:t>于</a:t>
            </a:r>
            <a:r>
              <a:rPr lang="en-US" altLang="zh-CN" b="0" i="0" dirty="0">
                <a:solidFill>
                  <a:srgbClr val="222222"/>
                </a:solidFill>
                <a:effectLst/>
                <a:latin typeface="-apple-system"/>
              </a:rPr>
              <a:t>2014</a:t>
            </a:r>
            <a:r>
              <a:rPr lang="zh-CN" altLang="en-US" b="0" i="0" dirty="0">
                <a:solidFill>
                  <a:srgbClr val="222222"/>
                </a:solidFill>
                <a:effectLst/>
                <a:latin typeface="-apple-system"/>
              </a:rPr>
              <a:t>年推出的新型攻击框架。</a:t>
            </a:r>
            <a:r>
              <a:rPr lang="en-US" altLang="zh-CN" b="0" i="0" dirty="0">
                <a:solidFill>
                  <a:srgbClr val="222222"/>
                </a:solidFill>
                <a:effectLst/>
                <a:latin typeface="-apple-system"/>
              </a:rPr>
              <a:t>ATT&amp;CK</a:t>
            </a:r>
            <a:r>
              <a:rPr lang="zh-CN" altLang="en-US" b="0" i="0" dirty="0">
                <a:solidFill>
                  <a:srgbClr val="222222"/>
                </a:solidFill>
                <a:effectLst/>
                <a:latin typeface="-apple-system"/>
              </a:rPr>
              <a:t>将已知攻击者的行为汇总成一种包含战术和技术的结构化列表，由于此列表相当全面的呈现了攻击者再攻击网络时所采用的行为，因此对于各种进攻性和防御性考量机制十分有用。</a:t>
            </a:r>
            <a:r>
              <a:rPr lang="zh-CN" altLang="en-US" b="0" i="0" dirty="0">
                <a:effectLst/>
                <a:latin typeface="Helvetica Neue" panose="02000503000000020004"/>
              </a:rPr>
              <a:t>简单来说，</a:t>
            </a:r>
            <a:r>
              <a:rPr lang="en-US" altLang="zh-CN" b="0" i="0" dirty="0">
                <a:effectLst/>
                <a:latin typeface="Helvetica Neue" panose="02000503000000020004"/>
              </a:rPr>
              <a:t>ATT&amp;CK</a:t>
            </a:r>
            <a:r>
              <a:rPr lang="zh-CN" altLang="en-US" b="0" i="0" dirty="0">
                <a:effectLst/>
                <a:latin typeface="Helvetica Neue" panose="02000503000000020004"/>
              </a:rPr>
              <a:t>是</a:t>
            </a:r>
            <a:r>
              <a:rPr lang="en-US" altLang="zh-CN" b="0" i="0" dirty="0">
                <a:effectLst/>
                <a:latin typeface="Helvetica Neue" panose="02000503000000020004"/>
              </a:rPr>
              <a:t>MITRE</a:t>
            </a:r>
            <a:r>
              <a:rPr lang="zh-CN" altLang="en-US" b="0" i="0" dirty="0">
                <a:effectLst/>
                <a:latin typeface="Helvetica Neue" panose="02000503000000020004"/>
              </a:rPr>
              <a:t>提供的“对抗战术、技术和常识”框架，是由攻击者在攻击企业时会利用的</a:t>
            </a:r>
            <a:r>
              <a:rPr lang="en-US" altLang="zh-CN" b="1" i="0" dirty="0">
                <a:effectLst/>
                <a:latin typeface="Helvetica Neue" panose="02000503000000020004"/>
              </a:rPr>
              <a:t>14</a:t>
            </a:r>
            <a:r>
              <a:rPr lang="zh-CN" altLang="en-US" b="1" i="0" dirty="0">
                <a:effectLst/>
                <a:latin typeface="Helvetica Neue" panose="02000503000000020004"/>
              </a:rPr>
              <a:t>种战术</a:t>
            </a:r>
            <a:r>
              <a:rPr lang="zh-CN" altLang="en-US" b="0" i="0" dirty="0">
                <a:effectLst/>
                <a:latin typeface="Helvetica Neue" panose="02000503000000020004"/>
              </a:rPr>
              <a:t>和</a:t>
            </a:r>
            <a:r>
              <a:rPr lang="en-US" altLang="zh-CN" b="1" i="0" dirty="0">
                <a:effectLst/>
                <a:latin typeface="Helvetica Neue" panose="02000503000000020004"/>
              </a:rPr>
              <a:t>301</a:t>
            </a:r>
            <a:r>
              <a:rPr lang="zh-CN" altLang="en-US" b="1" i="0" dirty="0">
                <a:effectLst/>
                <a:latin typeface="Helvetica Neue" panose="02000503000000020004"/>
              </a:rPr>
              <a:t>种企业技术</a:t>
            </a:r>
            <a:r>
              <a:rPr lang="zh-CN" altLang="en-US" b="0" i="0" dirty="0">
                <a:effectLst/>
                <a:latin typeface="Helvetica Neue" panose="02000503000000020004"/>
              </a:rPr>
              <a:t>组成的精选知识库。</a:t>
            </a:r>
            <a:endParaRPr lang="en-US" altLang="zh-CN" b="0" i="0" dirty="0">
              <a:effectLst/>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Helvetica Neue" panose="02000503000000020004"/>
              </a:rPr>
              <a:t>页面内容：</a:t>
            </a:r>
            <a:r>
              <a:rPr lang="zh-CN" altLang="en-US" b="0" i="0" dirty="0">
                <a:effectLst/>
                <a:latin typeface="Helvetica Neue" panose="02000503000000020004"/>
              </a:rPr>
              <a:t>本页直观地展示了</a:t>
            </a:r>
            <a:r>
              <a:rPr lang="en-US" altLang="zh-CN" b="0" i="0" dirty="0">
                <a:effectLst/>
                <a:latin typeface="Helvetica Neue" panose="02000503000000020004"/>
              </a:rPr>
              <a:t>ATT&amp;CK</a:t>
            </a:r>
            <a:r>
              <a:rPr lang="zh-CN" altLang="en-US" b="0" i="0" dirty="0">
                <a:effectLst/>
                <a:latin typeface="Helvetica Neue" panose="02000503000000020004"/>
              </a:rPr>
              <a:t>涉及的前</a:t>
            </a:r>
            <a:r>
              <a:rPr lang="en-US" altLang="zh-CN" b="0" i="0" dirty="0">
                <a:effectLst/>
                <a:latin typeface="Helvetica Neue" panose="02000503000000020004"/>
              </a:rPr>
              <a:t>7</a:t>
            </a:r>
            <a:r>
              <a:rPr lang="zh-CN" altLang="en-US" b="0" i="0" dirty="0">
                <a:effectLst/>
                <a:latin typeface="Helvetica Neue" panose="02000503000000020004"/>
              </a:rPr>
              <a:t>种攻击战术，分别是“</a:t>
            </a:r>
            <a:r>
              <a:rPr lang="en-US" altLang="zh-CN"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Reconnaissance</a:t>
            </a:r>
            <a:r>
              <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（侦查）</a:t>
            </a:r>
            <a:r>
              <a:rPr lang="zh-CN" altLang="en-US" b="0" i="0" dirty="0">
                <a:effectLst/>
                <a:latin typeface="Helvetica Neue" panose="02000503000000020004"/>
              </a:rPr>
              <a:t>”、“</a:t>
            </a:r>
            <a:r>
              <a:rPr lang="en-US" altLang="zh-CN"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Resource Development</a:t>
            </a:r>
            <a:r>
              <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（资源开发）</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Initial Access</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（初试访问）</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Execution</a:t>
            </a:r>
            <a:r>
              <a:rPr lang="zh-CN" altLang="en-US" sz="1200" b="1" i="0" dirty="0">
                <a:solidFill>
                  <a:schemeClr val="bg1"/>
                </a:solidFill>
                <a:effectLst/>
                <a:latin typeface="+mn-lt"/>
                <a:ea typeface="黑体" panose="02010609060101010101" pitchFamily="49" charset="-122"/>
                <a:cs typeface="Times New Roman" panose="02020503050405090304" pitchFamily="18" charset="0"/>
              </a:rPr>
              <a:t>（执行）</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Persistence</a:t>
            </a:r>
            <a:r>
              <a:rPr lang="zh-CN" altLang="en-US" sz="1200" b="1" i="0" dirty="0">
                <a:solidFill>
                  <a:schemeClr val="bg1"/>
                </a:solidFill>
                <a:effectLst/>
                <a:latin typeface="+mn-lt"/>
                <a:ea typeface="黑体" panose="02010609060101010101" pitchFamily="49" charset="-122"/>
                <a:cs typeface="Times New Roman" panose="02020503050405090304" pitchFamily="18" charset="0"/>
              </a:rPr>
              <a:t>（持续）</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Privilege Escalation</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（特权提升）</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Defense Evasion</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（防御规避）</a:t>
            </a:r>
            <a:r>
              <a:rPr lang="zh-CN" altLang="en-US" b="0" i="0" dirty="0">
                <a:effectLst/>
                <a:latin typeface="Helvetica Neue" panose="02000503000000020004"/>
              </a:rPr>
              <a:t>”，攻击战术展示在页面顶部，每列下面以图标和文字方式列出了单独的技术。其中括号表示该项技术下具体的企业技术数量。</a:t>
            </a:r>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Helvetica Neue" panose="02000503000000020004"/>
              </a:rPr>
              <a:t>本页承接上页，直观地展示了</a:t>
            </a:r>
            <a:r>
              <a:rPr lang="en-US" altLang="zh-CN" b="0" i="0" dirty="0">
                <a:effectLst/>
                <a:latin typeface="Helvetica Neue" panose="02000503000000020004"/>
              </a:rPr>
              <a:t>ATT&amp;CK</a:t>
            </a:r>
            <a:r>
              <a:rPr lang="zh-CN" altLang="en-US" b="0" i="0" dirty="0">
                <a:effectLst/>
                <a:latin typeface="Helvetica Neue" panose="02000503000000020004"/>
              </a:rPr>
              <a:t>涉及的后</a:t>
            </a:r>
            <a:r>
              <a:rPr lang="en-US" altLang="zh-CN" b="0" i="0" dirty="0">
                <a:effectLst/>
                <a:latin typeface="Helvetica Neue" panose="02000503000000020004"/>
              </a:rPr>
              <a:t>7</a:t>
            </a:r>
            <a:r>
              <a:rPr lang="zh-CN" altLang="en-US" b="0" i="0" dirty="0">
                <a:effectLst/>
                <a:latin typeface="Helvetica Neue" panose="02000503000000020004"/>
              </a:rPr>
              <a:t>种攻击战术，分别是“</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Credential Access</a:t>
            </a:r>
            <a:r>
              <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（凭证访问）</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Discovery</a:t>
            </a:r>
            <a:r>
              <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（发现）</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Lateral Movement</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（横向运动）</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Collection</a:t>
            </a:r>
            <a:r>
              <a:rPr lang="zh-CN" altLang="en-US" sz="1200" b="1" i="0" dirty="0">
                <a:solidFill>
                  <a:schemeClr val="bg1"/>
                </a:solidFill>
                <a:effectLst/>
                <a:latin typeface="+mn-lt"/>
                <a:ea typeface="黑体" panose="02010609060101010101" pitchFamily="49" charset="-122"/>
                <a:cs typeface="Times New Roman" panose="02020503050405090304" pitchFamily="18" charset="0"/>
              </a:rPr>
              <a:t>（采集）</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Command and Control</a:t>
            </a:r>
            <a:r>
              <a:rPr lang="zh-CN" altLang="en-US" sz="1200" b="1" i="0" dirty="0">
                <a:solidFill>
                  <a:schemeClr val="bg1"/>
                </a:solidFill>
                <a:effectLst/>
                <a:latin typeface="+mn-lt"/>
                <a:ea typeface="黑体" panose="02010609060101010101" pitchFamily="49" charset="-122"/>
                <a:cs typeface="Times New Roman" panose="02020503050405090304" pitchFamily="18" charset="0"/>
              </a:rPr>
              <a:t>（命令与控制）</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（渗出提升）</a:t>
            </a:r>
            <a:r>
              <a:rPr lang="zh-CN" altLang="en-US" b="0" i="0" dirty="0">
                <a:effectLst/>
                <a:latin typeface="Helvetica Neue" panose="02000503000000020004"/>
              </a:rPr>
              <a:t>”、“</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Impact</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（影响力）</a:t>
            </a:r>
            <a:r>
              <a:rPr lang="zh-CN" altLang="en-US" b="0" i="0" dirty="0">
                <a:effectLst/>
                <a:latin typeface="Helvetica Neue" panose="02000503000000020004"/>
              </a:rPr>
              <a:t>”，攻击战术同样地展示在页面顶部，每列下面是单独的技术项名称和数量。一个攻击序列按照战术，至少包含一个技术，并且通过从上页第一项攻击战术</a:t>
            </a:r>
            <a:r>
              <a:rPr lang="en-US" altLang="zh-CN"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Reconnaissance</a:t>
            </a:r>
            <a:r>
              <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（侦查）</a:t>
            </a:r>
            <a:r>
              <a:rPr lang="zh-CN" altLang="en-US" b="0"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逐步向</a:t>
            </a:r>
            <a:r>
              <a:rPr lang="en-US" altLang="zh-CN" sz="12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Impact</a:t>
            </a:r>
            <a:r>
              <a:rPr lang="zh-CN" altLang="en-US" sz="1200" b="1" i="0" dirty="0">
                <a:solidFill>
                  <a:schemeClr val="bg1"/>
                </a:solidFill>
                <a:effectLst/>
                <a:latin typeface="Times New Roman" panose="02020503050405090304" pitchFamily="18" charset="0"/>
                <a:ea typeface="黑体" panose="02010609060101010101" pitchFamily="49" charset="-122"/>
                <a:cs typeface="Times New Roman" panose="02020503050405090304" pitchFamily="18" charset="0"/>
              </a:rPr>
              <a:t>（影响力）</a:t>
            </a:r>
            <a:r>
              <a:rPr lang="zh-CN" altLang="en-US" b="0" i="0" dirty="0">
                <a:effectLst/>
                <a:latin typeface="Helvetica Neue" panose="02000503000000020004"/>
              </a:rPr>
              <a:t>移动，就构建了一个完整的攻击序列。一种战术可能使用多种技术。例如，攻击者可能同时尝试鱼叉式网络钓鱼攻击中的钓鱼附件和钓鱼链接。</a:t>
            </a:r>
            <a:endParaRPr lang="en-US" altLang="zh-CN" b="0" i="0" dirty="0">
              <a:effectLst/>
              <a:latin typeface="Helvetica Neue" panose="02000503000000020004"/>
            </a:endParaRPr>
          </a:p>
          <a:p>
            <a:pPr algn="l"/>
            <a:r>
              <a:rPr lang="zh-CN" altLang="en-US" b="0" i="0" dirty="0">
                <a:effectLst/>
                <a:latin typeface="Helvetica Neue" panose="02000503000000020004"/>
              </a:rPr>
              <a:t>本项目组的</a:t>
            </a:r>
            <a:r>
              <a:rPr lang="zh-CN" altLang="en-US" sz="1200" kern="100" dirty="0">
                <a:effectLst/>
                <a:latin typeface="等线" panose="02010600030101010101" pitchFamily="2" charset="-122"/>
                <a:ea typeface="等线" panose="02010600030101010101" pitchFamily="2" charset="-122"/>
                <a:cs typeface="Times New Roman" panose="02020503050405090304" pitchFamily="18" charset="0"/>
              </a:rPr>
              <a:t>工作内容</a:t>
            </a:r>
            <a:r>
              <a:rPr lang="zh-CN" altLang="en-US" b="0" i="0" dirty="0">
                <a:effectLst/>
                <a:latin typeface="Helvetica Neue" panose="02000503000000020004"/>
              </a:rPr>
              <a:t>基于</a:t>
            </a:r>
            <a:r>
              <a:rPr lang="en-US" altLang="zh-CN" b="0" i="0" dirty="0">
                <a:effectLst/>
                <a:latin typeface="Helvetica Neue" panose="02000503000000020004"/>
              </a:rPr>
              <a:t>ATT&amp;CK</a:t>
            </a:r>
            <a:r>
              <a:rPr lang="zh-CN" altLang="en-US" b="0" i="0" dirty="0">
                <a:effectLst/>
                <a:latin typeface="Helvetica Neue" panose="02000503000000020004"/>
              </a:rPr>
              <a:t>框架的主要攻击战术展开</a:t>
            </a:r>
            <a:r>
              <a:rPr lang="zh-CN" altLang="en-US" b="1" i="0" dirty="0">
                <a:effectLst/>
                <a:latin typeface="Helvetica Neue" panose="02000503000000020004"/>
              </a:rPr>
              <a:t>攻击行为分析</a:t>
            </a:r>
            <a:r>
              <a:rPr lang="zh-CN" altLang="en-US" b="0" i="0" dirty="0">
                <a:effectLst/>
                <a:latin typeface="Helvetica Neue" panose="02000503000000020004"/>
              </a:rPr>
              <a:t>和</a:t>
            </a:r>
            <a:r>
              <a:rPr lang="zh-CN" altLang="en-US" b="1" i="0" dirty="0">
                <a:effectLst/>
                <a:latin typeface="Helvetica Neue" panose="02000503000000020004"/>
              </a:rPr>
              <a:t>攻击溯源研究</a:t>
            </a:r>
            <a:r>
              <a:rPr lang="zh-CN" altLang="en-US" b="0" i="0" dirty="0">
                <a:effectLst/>
                <a:latin typeface="Helvetica Neue" panose="02000503000000020004"/>
              </a:rPr>
              <a:t>。</a:t>
            </a:r>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4D4D4D"/>
                </a:solidFill>
                <a:effectLst/>
                <a:latin typeface="-apple-system"/>
                <a:sym typeface="+mn-ea"/>
              </a:rPr>
              <a:t>IDA</a:t>
            </a:r>
            <a:r>
              <a:rPr lang="zh-CN" altLang="en-US" dirty="0">
                <a:solidFill>
                  <a:srgbClr val="4D4D4D"/>
                </a:solidFill>
                <a:effectLst/>
                <a:latin typeface="-apple-system"/>
                <a:sym typeface="+mn-ea"/>
              </a:rPr>
              <a:t>软件作为反汇编工具，其强大的静态反汇编和逆向调试功能能够帮助安全测试人员发现代码级别的高危致命安全漏洞。最左边是在</a:t>
            </a:r>
            <a:r>
              <a:rPr lang="en-US" altLang="zh-CN" dirty="0">
                <a:solidFill>
                  <a:srgbClr val="4D4D4D"/>
                </a:solidFill>
                <a:effectLst/>
                <a:latin typeface="-apple-system"/>
                <a:sym typeface="+mn-ea"/>
              </a:rPr>
              <a:t>virustotal</a:t>
            </a:r>
            <a:r>
              <a:rPr lang="zh-CN" altLang="en-US" dirty="0">
                <a:solidFill>
                  <a:srgbClr val="4D4D4D"/>
                </a:solidFill>
                <a:effectLst/>
                <a:latin typeface="-apple-system"/>
                <a:sym typeface="+mn-ea"/>
              </a:rPr>
              <a:t>上下载的恶意文件，将其导入</a:t>
            </a:r>
            <a:r>
              <a:rPr lang="en-US" altLang="zh-CN" dirty="0">
                <a:solidFill>
                  <a:srgbClr val="4D4D4D"/>
                </a:solidFill>
                <a:effectLst/>
                <a:latin typeface="-apple-system"/>
                <a:sym typeface="+mn-ea"/>
              </a:rPr>
              <a:t>ida</a:t>
            </a:r>
            <a:r>
              <a:rPr lang="zh-CN" altLang="en-US" dirty="0">
                <a:solidFill>
                  <a:srgbClr val="4D4D4D"/>
                </a:solidFill>
                <a:effectLst/>
                <a:latin typeface="-apple-system"/>
                <a:sym typeface="+mn-ea"/>
              </a:rPr>
              <a:t>软件中进行解析反编译，得到该恶意文件的相应汇编指令（上面分支）和伪代码（下面分支），在上面分支中，由于</a:t>
            </a:r>
            <a:r>
              <a:rPr lang="en-US"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APT</a:t>
            </a:r>
            <a:r>
              <a:rPr lang="zh-CN"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组织写的代码都有自己的特色，我们通过</a:t>
            </a:r>
            <a:r>
              <a:rPr lang="zh-CN"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对比这些</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汇编指令与先前</a:t>
            </a:r>
            <a:r>
              <a:rPr lang="en-US"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APT</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攻击的汇编指令</a:t>
            </a:r>
            <a:r>
              <a:rPr lang="zh-CN"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的相似性或特征</a:t>
            </a:r>
            <a:r>
              <a:rPr lang="zh-CN"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a:t>
            </a:r>
            <a:r>
              <a:rPr lang="zh-CN" altLang="en-US" kern="100" dirty="0">
                <a:effectLst/>
                <a:latin typeface="等线" panose="02010600030101010101" pitchFamily="2" charset="-122"/>
                <a:ea typeface="等线" panose="02010600030101010101" pitchFamily="2" charset="-122"/>
                <a:cs typeface="Times New Roman" panose="02020503050405090304" pitchFamily="18" charset="0"/>
                <a:sym typeface="+mn-ea"/>
              </a:rPr>
              <a:t>进而</a:t>
            </a:r>
            <a:r>
              <a:rPr lang="zh-CN"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判断其攻击的来源。</a:t>
            </a:r>
            <a:r>
              <a:rPr lang="zh-CN" altLang="en-US" kern="100" dirty="0">
                <a:effectLst/>
                <a:latin typeface="等线" panose="02010600030101010101" pitchFamily="2" charset="-122"/>
                <a:ea typeface="等线" panose="02010600030101010101" pitchFamily="2" charset="-122"/>
                <a:cs typeface="Times New Roman" panose="02020503050405090304" pitchFamily="18" charset="0"/>
                <a:sym typeface="+mn-ea"/>
              </a:rPr>
              <a:t>下面分支中，</a:t>
            </a:r>
            <a:r>
              <a:rPr lang="zh-CN" altLang="zh-CN" kern="100" dirty="0">
                <a:latin typeface="等线" panose="02010600030101010101" pitchFamily="2" charset="-122"/>
                <a:ea typeface="等线" panose="02010600030101010101" pitchFamily="2" charset="-122"/>
                <a:cs typeface="Times New Roman" panose="02020503050405090304" pitchFamily="18" charset="0"/>
                <a:sym typeface="+mn-ea"/>
              </a:rPr>
              <a:t>通过</a:t>
            </a:r>
            <a:r>
              <a:rPr lang="zh-CN" altLang="en-US" kern="100" dirty="0">
                <a:latin typeface="等线" panose="02010600030101010101" pitchFamily="2" charset="-122"/>
                <a:ea typeface="等线" panose="02010600030101010101" pitchFamily="2" charset="-122"/>
                <a:cs typeface="Times New Roman" panose="02020503050405090304" pitchFamily="18" charset="0"/>
                <a:sym typeface="+mn-ea"/>
              </a:rPr>
              <a:t>学习</a:t>
            </a:r>
            <a:r>
              <a:rPr lang="zh-CN"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这些</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伪</a:t>
            </a:r>
            <a:r>
              <a:rPr lang="zh-CN"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代码的</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函数方法</a:t>
            </a:r>
            <a:r>
              <a:rPr lang="zh-CN"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分析其执行结果，与先前</a:t>
            </a:r>
            <a:r>
              <a:rPr lang="en-US" altLang="zh-CN"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APT</a:t>
            </a:r>
            <a:r>
              <a:rPr lang="zh-CN" altLang="en-US"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攻击的伪代码对比</a:t>
            </a:r>
            <a:r>
              <a:rPr lang="zh-CN" altLang="en-US" kern="100" dirty="0">
                <a:latin typeface="等线" panose="02010600030101010101" pitchFamily="2" charset="-122"/>
                <a:ea typeface="等线" panose="02010600030101010101" pitchFamily="2" charset="-122"/>
                <a:cs typeface="Times New Roman" panose="02020503050405090304" pitchFamily="18" charset="0"/>
                <a:sym typeface="+mn-ea"/>
              </a:rPr>
              <a:t>，分析其相似性进而溯源。</a:t>
            </a:r>
            <a:endParaRPr lang="zh-CN" altLang="en-US" kern="100" dirty="0">
              <a:latin typeface="等线" panose="02010600030101010101" pitchFamily="2" charset="-122"/>
              <a:ea typeface="等线" panose="02010600030101010101" pitchFamily="2" charset="-122"/>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kern="100" dirty="0">
              <a:effectLst/>
              <a:latin typeface="等线" panose="02010600030101010101" pitchFamily="2" charset="-122"/>
              <a:ea typeface="等线" panose="02010600030101010101" pitchFamily="2" charset="-122"/>
              <a:cs typeface="Times New Roman" panose="02020503050405090304" pitchFamily="18" charset="0"/>
            </a:endParaRPr>
          </a:p>
          <a:p>
            <a:r>
              <a:rPr lang="zh-CN" altLang="en-US" dirty="0">
                <a:solidFill>
                  <a:srgbClr val="4D4D4D"/>
                </a:solidFill>
                <a:effectLst/>
                <a:latin typeface="-apple-system"/>
                <a:sym typeface="+mn-ea"/>
              </a:rPr>
              <a:t>我们通过这些底层特征进行分析与之前</a:t>
            </a:r>
            <a:r>
              <a:rPr lang="en-US" altLang="zh-CN" dirty="0">
                <a:solidFill>
                  <a:srgbClr val="4D4D4D"/>
                </a:solidFill>
                <a:effectLst/>
                <a:latin typeface="-apple-system"/>
                <a:sym typeface="+mn-ea"/>
              </a:rPr>
              <a:t>Apt</a:t>
            </a:r>
            <a:r>
              <a:rPr lang="zh-CN" altLang="en-US" dirty="0">
                <a:solidFill>
                  <a:srgbClr val="4D4D4D"/>
                </a:solidFill>
                <a:effectLst/>
                <a:latin typeface="-apple-system"/>
                <a:sym typeface="+mn-ea"/>
              </a:rPr>
              <a:t>攻击样本进行比对，发现其相似性进而溯源。</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333333"/>
                </a:solidFill>
                <a:effectLst/>
                <a:latin typeface="Arial" panose="020B0604020202090204" pitchFamily="34" charset="0"/>
                <a:sym typeface="+mn-ea"/>
              </a:rPr>
              <a:t>左边样本集同样来源于</a:t>
            </a:r>
            <a:r>
              <a:rPr lang="en-US" altLang="zh-CN" dirty="0">
                <a:solidFill>
                  <a:srgbClr val="333333"/>
                </a:solidFill>
                <a:effectLst/>
                <a:latin typeface="Arial" panose="020B0604020202090204" pitchFamily="34" charset="0"/>
                <a:sym typeface="+mn-ea"/>
              </a:rPr>
              <a:t>virustotal</a:t>
            </a:r>
            <a:r>
              <a:rPr lang="zh-CN" altLang="en-US" dirty="0">
                <a:solidFill>
                  <a:srgbClr val="333333"/>
                </a:solidFill>
                <a:effectLst/>
                <a:latin typeface="Arial" panose="020B0604020202090204" pitchFamily="34" charset="0"/>
                <a:sym typeface="+mn-ea"/>
              </a:rPr>
              <a:t>，我们对恶意文件进行动态分析。上面我们利用三个软件进行分析，最上面是</a:t>
            </a:r>
            <a:r>
              <a:rPr lang="en-US" altLang="zh-CN" dirty="0">
                <a:solidFill>
                  <a:srgbClr val="333333"/>
                </a:solidFill>
                <a:effectLst/>
                <a:latin typeface="Arial" panose="020B0604020202090204" pitchFamily="34" charset="0"/>
                <a:sym typeface="+mn-ea"/>
              </a:rPr>
              <a:t>everything</a:t>
            </a:r>
            <a:r>
              <a:rPr lang="zh-CN" altLang="en-US" dirty="0">
                <a:solidFill>
                  <a:srgbClr val="333333"/>
                </a:solidFill>
                <a:effectLst/>
                <a:latin typeface="Arial" panose="020B0604020202090204" pitchFamily="34" charset="0"/>
                <a:sym typeface="+mn-ea"/>
              </a:rPr>
              <a:t>、中间是</a:t>
            </a:r>
            <a:r>
              <a:rPr lang="en-US"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503050405090304" pitchFamily="18" charset="0"/>
                <a:sym typeface="+mn-ea"/>
              </a:rPr>
              <a:t>，最下面分支为</a:t>
            </a:r>
            <a:r>
              <a:rPr lang="en-US" altLang="zh-CN" kern="100" dirty="0">
                <a:effectLst/>
                <a:latin typeface="等线" panose="02010600030101010101" pitchFamily="2" charset="-122"/>
                <a:ea typeface="等线" panose="02010600030101010101" pitchFamily="2" charset="-122"/>
                <a:cs typeface="Times New Roman" panose="02020503050405090304" pitchFamily="18" charset="0"/>
                <a:sym typeface="+mn-ea"/>
              </a:rPr>
              <a:t>API Monitor</a:t>
            </a:r>
            <a:r>
              <a:rPr lang="zh-CN" altLang="en-US" kern="100" dirty="0">
                <a:effectLst/>
                <a:latin typeface="等线" panose="02010600030101010101" pitchFamily="2" charset="-122"/>
                <a:ea typeface="等线" panose="02010600030101010101" pitchFamily="2" charset="-122"/>
                <a:cs typeface="Times New Roman" panose="02020503050405090304" pitchFamily="18" charset="0"/>
                <a:sym typeface="+mn-ea"/>
              </a:rPr>
              <a:t>。</a:t>
            </a:r>
            <a:endParaRPr lang="en-US" altLang="zh-CN" b="0" i="0" dirty="0">
              <a:solidFill>
                <a:srgbClr val="333333"/>
              </a:solidFill>
              <a:effectLst/>
              <a:latin typeface="Arial" panose="020B0604020202090204" pitchFamily="34" charset="0"/>
            </a:endParaRPr>
          </a:p>
          <a:p>
            <a:r>
              <a:rPr lang="en-US" altLang="zh-CN" dirty="0">
                <a:solidFill>
                  <a:srgbClr val="333333"/>
                </a:solidFill>
                <a:effectLst/>
                <a:latin typeface="Arial" panose="020B0604020202090204" pitchFamily="34" charset="0"/>
                <a:sym typeface="+mn-ea"/>
              </a:rPr>
              <a:t>Everything</a:t>
            </a:r>
            <a:r>
              <a:rPr lang="zh-CN" altLang="en-US" dirty="0">
                <a:solidFill>
                  <a:srgbClr val="333333"/>
                </a:solidFill>
                <a:effectLst/>
                <a:latin typeface="Arial" panose="020B0604020202090204" pitchFamily="34" charset="0"/>
                <a:sym typeface="+mn-ea"/>
              </a:rPr>
              <a:t>作为文件搜索工具，基于名称实时</a:t>
            </a:r>
            <a:r>
              <a:rPr lang="zh-CN" altLang="en-US" dirty="0">
                <a:solidFill>
                  <a:srgbClr val="136EC2"/>
                </a:solidFill>
                <a:effectLst/>
                <a:latin typeface="Arial" panose="020B0604020202090204" pitchFamily="34" charset="0"/>
                <a:sym typeface="+mn-ea"/>
                <a:hlinkClick r:id="rId3"/>
              </a:rPr>
              <a:t>定位文件</a:t>
            </a:r>
            <a:r>
              <a:rPr lang="zh-CN" altLang="en-US" dirty="0">
                <a:solidFill>
                  <a:srgbClr val="333333"/>
                </a:solidFill>
                <a:effectLst/>
                <a:latin typeface="Arial" panose="020B0604020202090204" pitchFamily="34" charset="0"/>
                <a:sym typeface="+mn-ea"/>
              </a:rPr>
              <a:t>和目录，实时</a:t>
            </a:r>
            <a:r>
              <a:rPr lang="zh-CN" altLang="en-US" dirty="0">
                <a:solidFill>
                  <a:srgbClr val="136EC2"/>
                </a:solidFill>
                <a:effectLst/>
                <a:latin typeface="Arial" panose="020B0604020202090204" pitchFamily="34" charset="0"/>
                <a:sym typeface="+mn-ea"/>
                <a:hlinkClick r:id="rId4"/>
              </a:rPr>
              <a:t>跟踪文件</a:t>
            </a:r>
            <a:r>
              <a:rPr lang="zh-CN" altLang="en-US" dirty="0">
                <a:solidFill>
                  <a:srgbClr val="333333"/>
                </a:solidFill>
                <a:effectLst/>
                <a:latin typeface="Arial" panose="020B0604020202090204" pitchFamily="34" charset="0"/>
                <a:sym typeface="+mn-ea"/>
              </a:rPr>
              <a:t>变化。用其来发现恶意软件在执行时创建的可疑文件，实现实时监控。</a:t>
            </a:r>
            <a:endParaRPr lang="en-US" altLang="zh-CN" b="0" i="0" dirty="0">
              <a:solidFill>
                <a:srgbClr val="333333"/>
              </a:solidFill>
              <a:effectLst/>
              <a:latin typeface="Arial" panose="020B0604020202090204" pitchFamily="34" charset="0"/>
            </a:endParaRPr>
          </a:p>
          <a:p>
            <a:r>
              <a:rPr lang="en-US" altLang="zh-CN" dirty="0">
                <a:solidFill>
                  <a:srgbClr val="333333"/>
                </a:solidFill>
                <a:effectLst/>
                <a:latin typeface="-apple-system"/>
                <a:sym typeface="+mn-ea"/>
              </a:rPr>
              <a:t>Process Hacker </a:t>
            </a:r>
            <a:r>
              <a:rPr lang="zh-CN" altLang="en-US" dirty="0">
                <a:solidFill>
                  <a:srgbClr val="333333"/>
                </a:solidFill>
                <a:effectLst/>
                <a:latin typeface="-apple-system"/>
                <a:sym typeface="+mn-ea"/>
              </a:rPr>
              <a:t>作为进程浏览器和内存编辑器，可以用来显示</a:t>
            </a:r>
            <a:r>
              <a:rPr lang="en-US" altLang="zh-CN" dirty="0">
                <a:solidFill>
                  <a:srgbClr val="333333"/>
                </a:solidFill>
                <a:effectLst/>
                <a:latin typeface="-apple-system"/>
                <a:sym typeface="+mn-ea"/>
              </a:rPr>
              <a:t>Windows</a:t>
            </a:r>
            <a:r>
              <a:rPr lang="zh-CN" altLang="en-US" dirty="0">
                <a:solidFill>
                  <a:srgbClr val="333333"/>
                </a:solidFill>
                <a:effectLst/>
                <a:latin typeface="-apple-system"/>
                <a:sym typeface="+mn-ea"/>
              </a:rPr>
              <a:t>系统下的服务、进程、线程、模块、句柄以及内存区域的数据。通过该软件对恶意文件进行解析，进而发现恶意文件所创建的相关线程，也可以查看恶意文件所调用的</a:t>
            </a:r>
            <a:r>
              <a:rPr lang="en-US" altLang="zh-CN" dirty="0" err="1">
                <a:solidFill>
                  <a:srgbClr val="333333"/>
                </a:solidFill>
                <a:effectLst/>
                <a:latin typeface="-apple-system"/>
                <a:sym typeface="+mn-ea"/>
              </a:rPr>
              <a:t>dll</a:t>
            </a:r>
            <a:r>
              <a:rPr lang="zh-CN" altLang="en-US" dirty="0">
                <a:solidFill>
                  <a:srgbClr val="333333"/>
                </a:solidFill>
                <a:effectLst/>
                <a:latin typeface="-apple-system"/>
                <a:sym typeface="+mn-ea"/>
              </a:rPr>
              <a:t>文件。</a:t>
            </a:r>
            <a:endParaRPr lang="en-US" altLang="zh-CN" b="0" i="0" dirty="0">
              <a:solidFill>
                <a:srgbClr val="333333"/>
              </a:solidFill>
              <a:effectLst/>
              <a:latin typeface="Arial" panose="020B0604020202090204" pitchFamily="34" charset="0"/>
            </a:endParaRPr>
          </a:p>
          <a:p>
            <a:r>
              <a:rPr lang="en-US" altLang="zh-CN" dirty="0">
                <a:solidFill>
                  <a:srgbClr val="5B9DCA"/>
                </a:solidFill>
                <a:effectLst/>
                <a:latin typeface="Courier New" panose="02070409020205090404" pitchFamily="49" charset="0"/>
                <a:sym typeface="+mn-ea"/>
                <a:hlinkClick r:id="rId5"/>
              </a:rPr>
              <a:t>API Monitor</a:t>
            </a:r>
            <a:r>
              <a:rPr lang="zh-CN" altLang="en-US" dirty="0">
                <a:solidFill>
                  <a:srgbClr val="000000"/>
                </a:solidFill>
                <a:effectLst/>
                <a:latin typeface="Courier New" panose="02070409020205090404" pitchFamily="49" charset="0"/>
                <a:sym typeface="+mn-ea"/>
              </a:rPr>
              <a:t>可以监视和控制应用程序和服务，取得了</a:t>
            </a:r>
            <a:r>
              <a:rPr lang="en-US" altLang="zh-CN" dirty="0">
                <a:solidFill>
                  <a:srgbClr val="000000"/>
                </a:solidFill>
                <a:effectLst/>
                <a:latin typeface="Courier New" panose="02070409020205090404" pitchFamily="49" charset="0"/>
                <a:sym typeface="+mn-ea"/>
              </a:rPr>
              <a:t>API</a:t>
            </a:r>
            <a:r>
              <a:rPr lang="zh-CN" altLang="en-US" dirty="0">
                <a:solidFill>
                  <a:srgbClr val="000000"/>
                </a:solidFill>
                <a:effectLst/>
                <a:latin typeface="Courier New" panose="02070409020205090404" pitchFamily="49" charset="0"/>
                <a:sym typeface="+mn-ea"/>
              </a:rPr>
              <a:t>调用。 看到的应用程序和服务是如何工作的，跟踪应用程序的问题。</a:t>
            </a:r>
            <a:endParaRPr lang="en-US" altLang="zh-CN" b="0" i="0" dirty="0">
              <a:solidFill>
                <a:srgbClr val="000000"/>
              </a:solidFill>
              <a:effectLst/>
              <a:latin typeface="Courier New" panose="02070409020205090404" pitchFamily="49" charset="0"/>
            </a:endParaRPr>
          </a:p>
          <a:p>
            <a:r>
              <a:rPr lang="zh-CN" altLang="en-US" dirty="0">
                <a:solidFill>
                  <a:srgbClr val="000000"/>
                </a:solidFill>
                <a:effectLst/>
                <a:latin typeface="Courier New" panose="02070409020205090404" pitchFamily="49" charset="0"/>
                <a:sym typeface="+mn-ea"/>
              </a:rPr>
              <a:t>通过以上软件可以</a:t>
            </a:r>
            <a:r>
              <a:rPr lang="zh-CN" altLang="en-US" kern="100" dirty="0">
                <a:effectLst/>
                <a:latin typeface="等线" panose="02010600030101010101" pitchFamily="2" charset="-122"/>
                <a:ea typeface="等线" panose="02010600030101010101" pitchFamily="2" charset="-122"/>
                <a:cs typeface="Times New Roman" panose="02020503050405090304" pitchFamily="18" charset="0"/>
                <a:sym typeface="+mn-ea"/>
              </a:rPr>
              <a:t>了解其恶意软件对用户电脑和环境所造成的影响，制定相应安全方案在一定程度上来预防此类的攻击。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t>特征工程是一个如何展示和表现数据的问题，在实际工作中需要把数据以一种"良好"的方式展示出来，能够使用各种各样的机器学习模型来得到更好的效果。特征工程分为两部分：特征生成和特征选择。</a:t>
            </a:r>
          </a:p>
          <a:p>
            <a:r>
              <a:rPr lang="zh-CN" altLang="en-US" sz="2400" dirty="0"/>
              <a:t>特征生成分为</a:t>
            </a:r>
            <a:r>
              <a:rPr lang="en-US" altLang="zh-CN" sz="2400" dirty="0"/>
              <a:t>3</a:t>
            </a:r>
            <a:r>
              <a:rPr lang="zh-CN" altLang="en-US" sz="2400" dirty="0"/>
              <a:t>部分：（</a:t>
            </a:r>
            <a:r>
              <a:rPr lang="en-US" altLang="zh-CN" sz="2400" dirty="0"/>
              <a:t>1</a:t>
            </a:r>
            <a:r>
              <a:rPr lang="zh-CN" altLang="en-US" sz="2400" dirty="0"/>
              <a:t>）数据预处理：对原始数据中的各种变量，单变量、多变量使用主成分分析</a:t>
            </a:r>
            <a:r>
              <a:rPr lang="en-US" altLang="zh-CN" sz="2400" dirty="0"/>
              <a:t>PCA</a:t>
            </a:r>
            <a:r>
              <a:rPr lang="zh-CN" altLang="en-US" sz="2400" dirty="0"/>
              <a:t>、线性判别分析</a:t>
            </a:r>
            <a:r>
              <a:rPr lang="en-US" altLang="zh-CN" sz="2400" dirty="0"/>
              <a:t>LDA</a:t>
            </a:r>
            <a:r>
              <a:rPr lang="zh-CN" altLang="en-US" sz="2400" dirty="0"/>
              <a:t>等不同的方法进行处理，对数据中的缺失值、异常值进行删除、修正、清洗等操作，选择合适的样本使得机器学习模型能够使用。</a:t>
            </a:r>
          </a:p>
          <a:p>
            <a:r>
              <a:rPr lang="zh-CN" altLang="en-US" sz="2400" dirty="0"/>
              <a:t>（</a:t>
            </a:r>
            <a:r>
              <a:rPr lang="en-US" altLang="zh-CN" sz="2400" dirty="0"/>
              <a:t>2</a:t>
            </a:r>
            <a:r>
              <a:rPr lang="zh-CN" altLang="en-US" sz="2400" dirty="0"/>
              <a:t>）特征构造：使用标准化、归一化、离散化的方法对数据进行转换，使之成为有效的特征。</a:t>
            </a:r>
          </a:p>
          <a:p>
            <a:r>
              <a:rPr lang="zh-CN" altLang="en-US" sz="2400" dirty="0"/>
              <a:t>（</a:t>
            </a:r>
            <a:r>
              <a:rPr lang="en-US" altLang="zh-CN" sz="2400" dirty="0"/>
              <a:t>3</a:t>
            </a:r>
            <a:r>
              <a:rPr lang="zh-CN" altLang="en-US" sz="2400" dirty="0"/>
              <a:t>）特征提取：</a:t>
            </a:r>
            <a:r>
              <a:rPr sz="2400" dirty="0"/>
              <a:t>特征提取的对象是原始数据，它的目的是自动地构建新的特征，将原始特征转换为一组具有明显物理意义（Gabor、几何特征角点、不变量、纹理LBP HOG）或者统计意义的特征。比如通过变换特征取值来减少原始数据中某个特征的取值个数等。对于表格数据，可以在设计的特征矩阵上使用主要成分分析（PCA)来进行特征提取从而创建新的特征。对于图像数据，可能还包括了线或边缘检测。</a:t>
            </a:r>
          </a:p>
        </p:txBody>
      </p:sp>
      <p:sp>
        <p:nvSpPr>
          <p:cNvPr id="4" name="灯片编号占位符 3"/>
          <p:cNvSpPr>
            <a:spLocks noGrp="1"/>
          </p:cNvSpPr>
          <p:nvPr>
            <p:ph type="sldNum" sz="quarter" idx="5"/>
          </p:nvPr>
        </p:nvSpPr>
        <p:spPr/>
        <p:txBody>
          <a:bodyPr/>
          <a:lstStyle/>
          <a:p>
            <a:fld id="{FBC3B928-7A47-4D3C-849B-17AAE0095388}" type="slidenum">
              <a:rPr lang="zh-CN" altLang="en-US" smtClean="0"/>
              <a:t>27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20000"/>
              </a:lnSpc>
            </a:pPr>
            <a:r>
              <a:rPr lang="zh-CN" altLang="en-US" dirty="0"/>
              <a:t>特征工程的第二部分是特征选择。</a:t>
            </a:r>
            <a:r>
              <a:rPr lang="zh-CN" altLang="en-US">
                <a:solidFill>
                  <a:schemeClr val="bg1"/>
                </a:solidFill>
                <a:sym typeface="+mn-ea"/>
              </a:rPr>
              <a:t>特征选择是将高维空间的样本通过映射或者是变换的方式转换到低维空间，达到降维的目的，然后通过特征选取删选掉冗余和不相关的特征来进一步降维。目的是减少特征数量、降维，使模型泛化能力更强，减少过拟合；同时增强对特征和特征值之间的理解</a:t>
            </a:r>
            <a:r>
              <a:rPr lang="en-US" altLang="zh-CN">
                <a:solidFill>
                  <a:schemeClr val="bg1"/>
                </a:solidFill>
                <a:sym typeface="+mn-ea"/>
              </a:rPr>
              <a:t>;</a:t>
            </a:r>
          </a:p>
          <a:p>
            <a:pPr fontAlgn="auto">
              <a:lnSpc>
                <a:spcPct val="120000"/>
              </a:lnSpc>
            </a:pPr>
            <a:r>
              <a:rPr lang="zh-CN" altLang="en-US" dirty="0"/>
              <a:t>方法主要有</a:t>
            </a:r>
            <a:r>
              <a:rPr lang="en-US" altLang="zh-CN" dirty="0"/>
              <a:t>3</a:t>
            </a:r>
            <a:r>
              <a:rPr lang="zh-CN" altLang="en-US" dirty="0"/>
              <a:t>类：过滤法、包装法、集成法。</a:t>
            </a:r>
          </a:p>
          <a:p>
            <a:pPr fontAlgn="auto">
              <a:lnSpc>
                <a:spcPct val="120000"/>
              </a:lnSpc>
            </a:pPr>
            <a:r>
              <a:rPr lang="zh-CN" altLang="en-US" dirty="0"/>
              <a:t>过滤法是</a:t>
            </a:r>
            <a:r>
              <a:rPr lang="zh-CN" altLang="en-US">
                <a:latin typeface="微软雅黑" charset="0"/>
                <a:ea typeface="微软雅黑" charset="0"/>
                <a:sym typeface="+mn-ea"/>
              </a:rPr>
              <a:t>根据每个特征的统计特性或特征与目标值的关联程度进行排序，去掉那些未达到设定阈值的特征</a:t>
            </a:r>
            <a:r>
              <a:rPr lang="en-US" altLang="zh-CN">
                <a:latin typeface="微软雅黑" charset="0"/>
                <a:ea typeface="微软雅黑" charset="0"/>
                <a:sym typeface="+mn-ea"/>
              </a:rPr>
              <a:t>.</a:t>
            </a:r>
            <a:r>
              <a:rPr lang="zh-CN" altLang="en-US">
                <a:latin typeface="微软雅黑" charset="0"/>
                <a:ea typeface="微软雅黑" charset="0"/>
                <a:sym typeface="+mn-ea"/>
              </a:rPr>
              <a:t>主要分为两种方法</a:t>
            </a:r>
            <a:r>
              <a:rPr lang="en-US" altLang="zh-CN">
                <a:latin typeface="微软雅黑" charset="0"/>
                <a:ea typeface="微软雅黑" charset="0"/>
                <a:sym typeface="+mn-ea"/>
              </a:rPr>
              <a:t>,</a:t>
            </a:r>
            <a:r>
              <a:rPr lang="zh-CN" altLang="en-US">
                <a:latin typeface="微软雅黑" charset="0"/>
                <a:ea typeface="微软雅黑" charset="0"/>
                <a:sym typeface="+mn-ea"/>
              </a:rPr>
              <a:t>方差过滤和基于统计相关性的过滤。该方法主要侧重单个特征跟目标变量的相关性。优点是计算时间上比较高效，缺点是不考虑特征之间的相关性。</a:t>
            </a:r>
          </a:p>
          <a:p>
            <a:pPr fontAlgn="auto">
              <a:lnSpc>
                <a:spcPct val="120000"/>
              </a:lnSpc>
            </a:pPr>
            <a:r>
              <a:rPr lang="zh-CN" altLang="en-US">
                <a:latin typeface="微软雅黑" charset="0"/>
                <a:ea typeface="微软雅黑" charset="0"/>
                <a:sym typeface="+mn-ea"/>
              </a:rPr>
              <a:t>包装法是通过</a:t>
            </a:r>
            <a:r>
              <a:rPr lang="zh-CN" altLang="en-US">
                <a:latin typeface="微软雅黑" charset="0"/>
                <a:ea typeface="微软雅黑" charset="0"/>
                <a:cs typeface="微软雅黑" charset="0"/>
                <a:sym typeface="+mn-ea"/>
              </a:rPr>
              <a:t>依次添加或减少特征后模型的最终表现好坏来判断添加或减少特征是否合适</a:t>
            </a:r>
            <a:r>
              <a:rPr lang="en-US" altLang="zh-CN">
                <a:latin typeface="微软雅黑" charset="0"/>
                <a:ea typeface="微软雅黑" charset="0"/>
                <a:cs typeface="微软雅黑" charset="0"/>
                <a:sym typeface="+mn-ea"/>
              </a:rPr>
              <a:t>;</a:t>
            </a:r>
            <a:r>
              <a:rPr lang="zh-CN" altLang="en-US">
                <a:latin typeface="微软雅黑" charset="0"/>
                <a:ea typeface="微软雅黑" charset="0"/>
                <a:cs typeface="微软雅黑" charset="0"/>
                <a:sym typeface="+mn-ea"/>
              </a:rPr>
              <a:t>该方法的本质上是一个分类器，用选取的特征子集对样本集进行分类，选出最好的特征子集，常用的方法有逐步回归、向前选择和向后选择。该方法的缺点是特征较多时，计算时间会增长。</a:t>
            </a:r>
            <a:endParaRPr lang="en-US" altLang="zh-CN">
              <a:latin typeface="微软雅黑" charset="0"/>
              <a:ea typeface="微软雅黑" charset="0"/>
              <a:cs typeface="微软雅黑" charset="0"/>
              <a:sym typeface="+mn-ea"/>
            </a:endParaRPr>
          </a:p>
          <a:p>
            <a:pPr fontAlgn="auto">
              <a:lnSpc>
                <a:spcPct val="120000"/>
              </a:lnSpc>
            </a:pPr>
            <a:r>
              <a:rPr lang="zh-CN" altLang="en-US">
                <a:latin typeface="微软雅黑" charset="0"/>
                <a:ea typeface="微软雅黑" charset="0"/>
                <a:cs typeface="微软雅黑" charset="0"/>
                <a:sym typeface="+mn-ea"/>
              </a:rPr>
              <a:t>集成法是在模型训练的时候隐式的进行特征选取，如使用正则化做特征选择，或使用决策树的思想。</a:t>
            </a:r>
            <a:endParaRPr lang="en-US" altLang="zh-CN">
              <a:latin typeface="微软雅黑" charset="0"/>
              <a:ea typeface="微软雅黑" charset="0"/>
            </a:endParaRPr>
          </a:p>
          <a:p>
            <a:pPr fontAlgn="auto">
              <a:lnSpc>
                <a:spcPct val="120000"/>
              </a:lnSpc>
            </a:pPr>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2F67BB5-2E80-4389-89CE-819744132D91}" type="datetimeFigureOut">
              <a:rPr lang="zh-CN" altLang="en-US" smtClean="0"/>
              <a:t>2020/11/9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F65414-2166-47B4-98F2-E3C7F3D1806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65414-2166-47B4-98F2-E3C7F3D1806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67BB5-2E80-4389-89CE-819744132D91}" type="datetimeFigureOut">
              <a:rPr lang="zh-CN" altLang="en-US" smtClean="0"/>
              <a:t>2020/11/9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65414-2166-47B4-98F2-E3C7F3D1806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1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6.png"/><Relationship Id="rId18" Type="http://schemas.openxmlformats.org/officeDocument/2006/relationships/image" Target="../media/image22.png"/><Relationship Id="rId26" Type="http://schemas.openxmlformats.org/officeDocument/2006/relationships/image" Target="../media/image20.png"/><Relationship Id="rId3" Type="http://schemas.openxmlformats.org/officeDocument/2006/relationships/image" Target="../media/image34.png"/><Relationship Id="rId21" Type="http://schemas.openxmlformats.org/officeDocument/2006/relationships/image" Target="../media/image15.png"/><Relationship Id="rId34" Type="http://schemas.openxmlformats.org/officeDocument/2006/relationships/image" Target="../media/image146.png"/><Relationship Id="rId7" Type="http://schemas.openxmlformats.org/officeDocument/2006/relationships/image" Target="../media/image38.png"/><Relationship Id="rId12" Type="http://schemas.openxmlformats.org/officeDocument/2006/relationships/image" Target="../media/image25.png"/><Relationship Id="rId17" Type="http://schemas.openxmlformats.org/officeDocument/2006/relationships/image" Target="../media/image21.png"/><Relationship Id="rId25" Type="http://schemas.openxmlformats.org/officeDocument/2006/relationships/image" Target="../media/image19.png"/><Relationship Id="rId33" Type="http://schemas.openxmlformats.org/officeDocument/2006/relationships/image" Target="../media/image145.pn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24.png"/><Relationship Id="rId29" Type="http://schemas.openxmlformats.org/officeDocument/2006/relationships/image" Target="../media/image141.png"/><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image" Target="../media/image33.png"/><Relationship Id="rId24" Type="http://schemas.openxmlformats.org/officeDocument/2006/relationships/image" Target="../media/image18.png"/><Relationship Id="rId32" Type="http://schemas.openxmlformats.org/officeDocument/2006/relationships/image" Target="../media/image144.png"/><Relationship Id="rId5" Type="http://schemas.openxmlformats.org/officeDocument/2006/relationships/image" Target="../media/image36.png"/><Relationship Id="rId15" Type="http://schemas.openxmlformats.org/officeDocument/2006/relationships/image" Target="../media/image28.png"/><Relationship Id="rId23" Type="http://schemas.openxmlformats.org/officeDocument/2006/relationships/image" Target="../media/image17.png"/><Relationship Id="rId28" Type="http://schemas.openxmlformats.org/officeDocument/2006/relationships/image" Target="../media/image140.png"/><Relationship Id="rId10" Type="http://schemas.openxmlformats.org/officeDocument/2006/relationships/image" Target="../media/image32.png"/><Relationship Id="rId19" Type="http://schemas.openxmlformats.org/officeDocument/2006/relationships/image" Target="../media/image23.png"/><Relationship Id="rId31" Type="http://schemas.openxmlformats.org/officeDocument/2006/relationships/image" Target="../media/image143.png"/><Relationship Id="rId4" Type="http://schemas.openxmlformats.org/officeDocument/2006/relationships/image" Target="../media/image35.png"/><Relationship Id="rId9" Type="http://schemas.openxmlformats.org/officeDocument/2006/relationships/image" Target="../media/image31.png"/><Relationship Id="rId14" Type="http://schemas.openxmlformats.org/officeDocument/2006/relationships/image" Target="../media/image27.png"/><Relationship Id="rId22" Type="http://schemas.openxmlformats.org/officeDocument/2006/relationships/image" Target="../media/image16.png"/><Relationship Id="rId27" Type="http://schemas.openxmlformats.org/officeDocument/2006/relationships/image" Target="../media/image139.png"/><Relationship Id="rId30" Type="http://schemas.openxmlformats.org/officeDocument/2006/relationships/image" Target="../media/image142.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9.png"/><Relationship Id="rId18" Type="http://schemas.openxmlformats.org/officeDocument/2006/relationships/image" Target="../media/image54.png"/><Relationship Id="rId26" Type="http://schemas.openxmlformats.org/officeDocument/2006/relationships/image" Target="../media/image44.png"/><Relationship Id="rId3" Type="http://schemas.openxmlformats.org/officeDocument/2006/relationships/image" Target="../media/image67.png"/><Relationship Id="rId21" Type="http://schemas.openxmlformats.org/officeDocument/2006/relationships/image" Target="../media/image57.png"/><Relationship Id="rId34" Type="http://schemas.openxmlformats.org/officeDocument/2006/relationships/image" Target="../media/image42.png"/><Relationship Id="rId7" Type="http://schemas.openxmlformats.org/officeDocument/2006/relationships/image" Target="../media/image71.png"/><Relationship Id="rId12" Type="http://schemas.openxmlformats.org/officeDocument/2006/relationships/image" Target="../media/image58.png"/><Relationship Id="rId17" Type="http://schemas.openxmlformats.org/officeDocument/2006/relationships/image" Target="../media/image53.png"/><Relationship Id="rId25" Type="http://schemas.openxmlformats.org/officeDocument/2006/relationships/image" Target="../media/image52.png"/><Relationship Id="rId33"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62.png"/><Relationship Id="rId20" Type="http://schemas.openxmlformats.org/officeDocument/2006/relationships/image" Target="../media/image56.png"/><Relationship Id="rId29"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66.png"/><Relationship Id="rId24" Type="http://schemas.openxmlformats.org/officeDocument/2006/relationships/image" Target="../media/image51.png"/><Relationship Id="rId32" Type="http://schemas.openxmlformats.org/officeDocument/2006/relationships/image" Target="../media/image40.png"/><Relationship Id="rId5" Type="http://schemas.openxmlformats.org/officeDocument/2006/relationships/image" Target="../media/image69.png"/><Relationship Id="rId15" Type="http://schemas.openxmlformats.org/officeDocument/2006/relationships/image" Target="../media/image61.png"/><Relationship Id="rId23" Type="http://schemas.openxmlformats.org/officeDocument/2006/relationships/image" Target="../media/image50.png"/><Relationship Id="rId28" Type="http://schemas.openxmlformats.org/officeDocument/2006/relationships/image" Target="../media/image46.png"/><Relationship Id="rId10" Type="http://schemas.openxmlformats.org/officeDocument/2006/relationships/image" Target="../media/image65.png"/><Relationship Id="rId19" Type="http://schemas.openxmlformats.org/officeDocument/2006/relationships/image" Target="../media/image55.png"/><Relationship Id="rId31" Type="http://schemas.openxmlformats.org/officeDocument/2006/relationships/image" Target="../media/image39.png"/><Relationship Id="rId4" Type="http://schemas.openxmlformats.org/officeDocument/2006/relationships/image" Target="../media/image68.png"/><Relationship Id="rId9" Type="http://schemas.openxmlformats.org/officeDocument/2006/relationships/image" Target="../media/image64.png"/><Relationship Id="rId14" Type="http://schemas.openxmlformats.org/officeDocument/2006/relationships/image" Target="../media/image60.png"/><Relationship Id="rId22" Type="http://schemas.openxmlformats.org/officeDocument/2006/relationships/image" Target="../media/image49.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8.png"/><Relationship Id="rId5" Type="http://schemas.openxmlformats.org/officeDocument/2006/relationships/image" Target="../media/image12.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01.png"/><Relationship Id="rId7"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7.png"/><Relationship Id="rId10" Type="http://schemas.openxmlformats.org/officeDocument/2006/relationships/image" Target="../media/image152.png"/><Relationship Id="rId4" Type="http://schemas.openxmlformats.org/officeDocument/2006/relationships/image" Target="../media/image149.png"/><Relationship Id="rId9"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55.jpeg"/><Relationship Id="rId2" Type="http://schemas.openxmlformats.org/officeDocument/2006/relationships/tags" Target="../tags/tag2.xml"/><Relationship Id="rId16" Type="http://schemas.openxmlformats.org/officeDocument/2006/relationships/image" Target="../media/image15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53.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5.xml"/><Relationship Id="rId7"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58.jpeg"/><Relationship Id="rId5" Type="http://schemas.openxmlformats.org/officeDocument/2006/relationships/tags" Target="../tags/tag17.xml"/><Relationship Id="rId10" Type="http://schemas.openxmlformats.org/officeDocument/2006/relationships/image" Target="../media/image157.png"/><Relationship Id="rId4" Type="http://schemas.openxmlformats.org/officeDocument/2006/relationships/tags" Target="../tags/tag16.xml"/><Relationship Id="rId9" Type="http://schemas.openxmlformats.org/officeDocument/2006/relationships/image" Target="../media/image156.png"/></Relationships>
</file>

<file path=ppt/slides/_rels/slide2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128.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2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120.png"/><Relationship Id="rId5" Type="http://schemas.openxmlformats.org/officeDocument/2006/relationships/tags" Target="../tags/tag23.xml"/><Relationship Id="rId10" Type="http://schemas.openxmlformats.org/officeDocument/2006/relationships/image" Target="../media/image119.png"/><Relationship Id="rId4" Type="http://schemas.openxmlformats.org/officeDocument/2006/relationships/tags" Target="../tags/tag22.xml"/><Relationship Id="rId9"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13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33.png"/><Relationship Id="rId2" Type="http://schemas.openxmlformats.org/officeDocument/2006/relationships/tags" Target="../tags/tag28.xml"/><Relationship Id="rId16" Type="http://schemas.openxmlformats.org/officeDocument/2006/relationships/image" Target="../media/image131.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130.png"/><Relationship Id="rId10" Type="http://schemas.openxmlformats.org/officeDocument/2006/relationships/tags" Target="../tags/tag36.xml"/><Relationship Id="rId19" Type="http://schemas.openxmlformats.org/officeDocument/2006/relationships/image" Target="../media/image138.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20.png"/></Relationships>
</file>

<file path=ppt/slides/_rels/slide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4.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686929"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12" name="矩形 11"/>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89317"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入侵方式</a:t>
            </a:r>
          </a:p>
        </p:txBody>
      </p:sp>
      <p:sp>
        <p:nvSpPr>
          <p:cNvPr id="14" name="文本框 13"/>
          <p:cNvSpPr txBox="1"/>
          <p:nvPr/>
        </p:nvSpPr>
        <p:spPr>
          <a:xfrm>
            <a:off x="3833446" y="97174"/>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主要载体</a:t>
            </a:r>
          </a:p>
        </p:txBody>
      </p:sp>
      <p:sp>
        <p:nvSpPr>
          <p:cNvPr id="15" name="文本框 14"/>
          <p:cNvSpPr txBox="1"/>
          <p:nvPr/>
        </p:nvSpPr>
        <p:spPr>
          <a:xfrm>
            <a:off x="7147968"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攻击解析</a:t>
            </a:r>
          </a:p>
        </p:txBody>
      </p:sp>
      <p:sp>
        <p:nvSpPr>
          <p:cNvPr id="16" name="文本框 15"/>
          <p:cNvSpPr txBox="1"/>
          <p:nvPr/>
        </p:nvSpPr>
        <p:spPr>
          <a:xfrm>
            <a:off x="10142804"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行为分析</a:t>
            </a:r>
          </a:p>
        </p:txBody>
      </p:sp>
      <p:sp>
        <p:nvSpPr>
          <p:cNvPr id="18" name="矩形 17"/>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19" name="直接连接符 18"/>
          <p:cNvCxnSpPr/>
          <p:nvPr/>
        </p:nvCxnSpPr>
        <p:spPr>
          <a:xfrm>
            <a:off x="6231987"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9397218"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1" y="5560497"/>
            <a:ext cx="3953021"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软件漏洞：</a:t>
            </a:r>
            <a:r>
              <a:rPr lang="en-US" altLang="zh-CN" sz="1200" dirty="0">
                <a:solidFill>
                  <a:schemeClr val="bg1"/>
                </a:solidFill>
              </a:rPr>
              <a:t>DarkHotel</a:t>
            </a:r>
            <a:r>
              <a:rPr lang="zh-CN" altLang="en-US" sz="1200" dirty="0">
                <a:solidFill>
                  <a:schemeClr val="bg1"/>
                </a:solidFill>
              </a:rPr>
              <a:t>利用</a:t>
            </a:r>
            <a:r>
              <a:rPr lang="en-US" altLang="zh-CN" sz="1200" dirty="0">
                <a:solidFill>
                  <a:schemeClr val="bg1"/>
                </a:solidFill>
              </a:rPr>
              <a:t>CVE-2019-136</a:t>
            </a:r>
            <a:r>
              <a:rPr lang="zh-CN" altLang="en-US" sz="1200" dirty="0">
                <a:solidFill>
                  <a:schemeClr val="bg1"/>
                </a:solidFill>
              </a:rPr>
              <a:t>微软远程代码执行</a:t>
            </a:r>
            <a:r>
              <a:rPr lang="en-US" altLang="zh-CN" sz="1200" dirty="0">
                <a:solidFill>
                  <a:schemeClr val="bg1"/>
                </a:solidFill>
              </a:rPr>
              <a:t>(0Day)</a:t>
            </a:r>
            <a:r>
              <a:rPr lang="zh-CN" altLang="en-US" sz="1200" dirty="0">
                <a:solidFill>
                  <a:schemeClr val="bg1"/>
                </a:solidFill>
              </a:rPr>
              <a:t>漏洞进行攻击。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系统漏洞：</a:t>
            </a:r>
            <a:r>
              <a:rPr lang="zh-CN" altLang="en-US" sz="1200" dirty="0">
                <a:solidFill>
                  <a:schemeClr val="bg1"/>
                </a:solidFill>
              </a:rPr>
              <a:t>响尾蛇组织利用</a:t>
            </a:r>
            <a:r>
              <a:rPr lang="en-US" altLang="zh-CN" sz="1200" dirty="0">
                <a:solidFill>
                  <a:schemeClr val="bg1"/>
                </a:solidFill>
              </a:rPr>
              <a:t>CVE-2019-2215</a:t>
            </a:r>
            <a:r>
              <a:rPr lang="zh-CN" altLang="en-US" sz="1200" dirty="0">
                <a:solidFill>
                  <a:schemeClr val="bg1"/>
                </a:solidFill>
              </a:rPr>
              <a:t>漏洞对安卓终端用户进行</a:t>
            </a:r>
            <a:r>
              <a:rPr lang="en-US" altLang="zh-CN" sz="1200" dirty="0">
                <a:solidFill>
                  <a:schemeClr val="bg1"/>
                </a:solidFill>
              </a:rPr>
              <a:t>APT</a:t>
            </a:r>
            <a:r>
              <a:rPr lang="zh-CN" altLang="en-US" sz="1200" dirty="0">
                <a:solidFill>
                  <a:schemeClr val="bg1"/>
                </a:solidFill>
              </a:rPr>
              <a:t>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网络漏洞：</a:t>
            </a:r>
            <a:r>
              <a:rPr lang="zh-CN" altLang="en-US" sz="1200" dirty="0">
                <a:solidFill>
                  <a:schemeClr val="bg1"/>
                </a:solidFill>
              </a:rPr>
              <a:t>某网络军火商利用僵尸网络通过</a:t>
            </a:r>
            <a:r>
              <a:rPr lang="en-US" altLang="zh-CN" sz="1200" dirty="0">
                <a:solidFill>
                  <a:schemeClr val="bg1"/>
                </a:solidFill>
              </a:rPr>
              <a:t>VPN</a:t>
            </a:r>
            <a:r>
              <a:rPr lang="zh-CN" altLang="en-US" sz="1200" dirty="0">
                <a:solidFill>
                  <a:schemeClr val="bg1"/>
                </a:solidFill>
              </a:rPr>
              <a:t>集群和</a:t>
            </a:r>
            <a:r>
              <a:rPr lang="en-US" altLang="zh-CN" sz="1200" dirty="0">
                <a:solidFill>
                  <a:schemeClr val="bg1"/>
                </a:solidFill>
              </a:rPr>
              <a:t>Tor</a:t>
            </a:r>
            <a:r>
              <a:rPr lang="zh-CN" altLang="en-US" sz="1200" dirty="0">
                <a:solidFill>
                  <a:schemeClr val="bg1"/>
                </a:solidFill>
              </a:rPr>
              <a:t>节点混合的流量回传，将数据回连以获取数据。</a:t>
            </a:r>
          </a:p>
        </p:txBody>
      </p:sp>
      <p:sp>
        <p:nvSpPr>
          <p:cNvPr id="6" name="文本框 5"/>
          <p:cNvSpPr txBox="1"/>
          <p:nvPr/>
        </p:nvSpPr>
        <p:spPr>
          <a:xfrm>
            <a:off x="4178104" y="5551153"/>
            <a:ext cx="3207433"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邮件附件：</a:t>
            </a:r>
            <a:r>
              <a:rPr lang="zh-CN" altLang="en-US" sz="1200" dirty="0">
                <a:solidFill>
                  <a:schemeClr val="bg1"/>
                </a:solidFill>
              </a:rPr>
              <a:t>针对韩国居民教育官员的鱼叉邮件攻击，诱饵为</a:t>
            </a:r>
            <a:r>
              <a:rPr lang="en-US" altLang="zh-CN" sz="1200" dirty="0">
                <a:solidFill>
                  <a:schemeClr val="bg1"/>
                </a:solidFill>
              </a:rPr>
              <a:t>PDF</a:t>
            </a:r>
            <a:r>
              <a:rPr lang="zh-CN" altLang="en-US" sz="1200" dirty="0">
                <a:solidFill>
                  <a:schemeClr val="bg1"/>
                </a:solidFill>
              </a:rPr>
              <a:t>文件。</a:t>
            </a:r>
            <a:endParaRPr lang="en-US" altLang="zh-CN" sz="1200" dirty="0">
              <a:solidFill>
                <a:schemeClr val="bg1"/>
              </a:solidFill>
            </a:endParaRPr>
          </a:p>
          <a:p>
            <a:pPr marL="171450" indent="-171450">
              <a:buFont typeface="Arial" panose="020B0604020202020204" pitchFamily="34" charset="0"/>
              <a:buChar char="•"/>
            </a:pP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安装程序：</a:t>
            </a:r>
            <a:r>
              <a:rPr lang="zh-CN" altLang="en-US" sz="1200" dirty="0">
                <a:solidFill>
                  <a:schemeClr val="bg1"/>
                </a:solidFill>
              </a:rPr>
              <a:t>海莲花利用</a:t>
            </a:r>
            <a:r>
              <a:rPr lang="en-US" altLang="zh-CN" sz="1200" dirty="0">
                <a:solidFill>
                  <a:schemeClr val="bg1"/>
                </a:solidFill>
              </a:rPr>
              <a:t>WPS</a:t>
            </a:r>
            <a:r>
              <a:rPr lang="zh-CN" altLang="en-US" sz="1200" dirty="0">
                <a:solidFill>
                  <a:schemeClr val="bg1"/>
                </a:solidFill>
              </a:rPr>
              <a:t>文字处理软件的白利用方式加载恶意</a:t>
            </a:r>
            <a:r>
              <a:rPr lang="en-US" altLang="zh-CN" sz="1200" dirty="0">
                <a:solidFill>
                  <a:schemeClr val="bg1"/>
                </a:solidFill>
              </a:rPr>
              <a:t>DLL</a:t>
            </a:r>
            <a:r>
              <a:rPr lang="zh-CN" altLang="en-US" sz="1200" dirty="0">
                <a:solidFill>
                  <a:schemeClr val="bg1"/>
                </a:solidFill>
              </a:rPr>
              <a:t>文件，来加载执行其特有</a:t>
            </a:r>
            <a:r>
              <a:rPr lang="en-US" altLang="zh-CN" sz="1200" dirty="0">
                <a:solidFill>
                  <a:schemeClr val="bg1"/>
                </a:solidFill>
              </a:rPr>
              <a:t>Denis</a:t>
            </a:r>
            <a:r>
              <a:rPr lang="zh-CN" altLang="en-US" sz="1200" dirty="0">
                <a:solidFill>
                  <a:schemeClr val="bg1"/>
                </a:solidFill>
              </a:rPr>
              <a:t>木马。</a:t>
            </a:r>
          </a:p>
        </p:txBody>
      </p:sp>
      <p:sp>
        <p:nvSpPr>
          <p:cNvPr id="7" name="文本框 6"/>
          <p:cNvSpPr txBox="1"/>
          <p:nvPr/>
        </p:nvSpPr>
        <p:spPr>
          <a:xfrm>
            <a:off x="7610622" y="5504755"/>
            <a:ext cx="4581378" cy="138499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反向编译：</a:t>
            </a:r>
            <a:r>
              <a:rPr lang="zh-CN" altLang="en-US" sz="1200" dirty="0">
                <a:solidFill>
                  <a:schemeClr val="bg1"/>
                </a:solidFill>
              </a:rPr>
              <a:t>利用静态分析软件（</a:t>
            </a:r>
            <a:r>
              <a:rPr lang="zh-CN" altLang="zh-CN" sz="1200" b="1" dirty="0">
                <a:solidFill>
                  <a:schemeClr val="bg1"/>
                </a:solidFill>
                <a:effectLst/>
                <a:latin typeface="+mn-ea"/>
              </a:rPr>
              <a:t>IDA Pro</a:t>
            </a:r>
            <a:r>
              <a:rPr lang="zh-CN" altLang="en-US" sz="1200" b="1" dirty="0">
                <a:solidFill>
                  <a:schemeClr val="bg1"/>
                </a:solidFill>
                <a:effectLst/>
                <a:latin typeface="+mn-ea"/>
              </a:rPr>
              <a:t>、</a:t>
            </a:r>
            <a:r>
              <a:rPr lang="zh-CN" altLang="zh-CN" sz="1200" b="1" dirty="0">
                <a:solidFill>
                  <a:schemeClr val="bg1"/>
                </a:solidFill>
                <a:effectLst/>
                <a:ea typeface="微软雅黑" panose="020B0503020204020204" pitchFamily="34" charset="-122"/>
              </a:rPr>
              <a:t>c32asm</a:t>
            </a:r>
            <a:r>
              <a:rPr lang="zh-CN" altLang="en-US" sz="1200" dirty="0">
                <a:solidFill>
                  <a:schemeClr val="bg1"/>
                </a:solidFill>
              </a:rPr>
              <a:t>）和动态分析软件（</a:t>
            </a:r>
            <a:r>
              <a:rPr lang="zh-CN" altLang="zh-CN" sz="1200" b="1" dirty="0">
                <a:solidFill>
                  <a:schemeClr val="bg1"/>
                </a:solidFill>
                <a:effectLst/>
                <a:ea typeface="微软雅黑" panose="020B0503020204020204" pitchFamily="34" charset="-122"/>
              </a:rPr>
              <a:t>Ollydbg</a:t>
            </a:r>
            <a:r>
              <a:rPr lang="zh-CN" altLang="en-US" sz="1200" b="1" dirty="0">
                <a:solidFill>
                  <a:schemeClr val="bg1"/>
                </a:solidFill>
                <a:effectLst/>
                <a:ea typeface="微软雅黑" panose="020B0503020204020204" pitchFamily="34" charset="-122"/>
              </a:rPr>
              <a:t>、</a:t>
            </a:r>
            <a:r>
              <a:rPr lang="zh-CN" altLang="zh-CN" sz="1200" b="1" dirty="0">
                <a:solidFill>
                  <a:schemeClr val="bg1"/>
                </a:solidFill>
                <a:effectLst/>
                <a:ea typeface="微软雅黑" panose="020B0503020204020204" pitchFamily="34" charset="-122"/>
              </a:rPr>
              <a:t>Windbg</a:t>
            </a:r>
            <a:r>
              <a:rPr lang="zh-CN" altLang="en-US" sz="1200" dirty="0">
                <a:solidFill>
                  <a:schemeClr val="bg1"/>
                </a:solidFill>
              </a:rPr>
              <a:t>）等对程序进行反编译生成代码级函数，分析其行为与操作。</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日志分析：</a:t>
            </a:r>
            <a:r>
              <a:rPr lang="zh-CN" altLang="en-US" sz="1200" dirty="0">
                <a:solidFill>
                  <a:schemeClr val="bg1"/>
                </a:solidFill>
              </a:rPr>
              <a:t>根据计算机的操作日志来分析其相应的指令操作，了解其进行了那些行为。</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流量分析：</a:t>
            </a:r>
            <a:r>
              <a:rPr lang="zh-CN" altLang="en-US" sz="1200" dirty="0">
                <a:solidFill>
                  <a:schemeClr val="bg1"/>
                </a:solidFill>
              </a:rPr>
              <a:t>通过计算机某一时间段的异常流量分析，进而尽早阻止该流量传播，保护主机数据安全。</a:t>
            </a:r>
          </a:p>
        </p:txBody>
      </p:sp>
      <p:pic>
        <p:nvPicPr>
          <p:cNvPr id="8" name="图片 7"/>
          <p:cNvPicPr>
            <a:picLocks noChangeAspect="1"/>
          </p:cNvPicPr>
          <p:nvPr/>
        </p:nvPicPr>
        <p:blipFill>
          <a:blip r:embed="rId2"/>
          <a:stretch>
            <a:fillRect/>
          </a:stretch>
        </p:blipFill>
        <p:spPr>
          <a:xfrm>
            <a:off x="164713" y="658486"/>
            <a:ext cx="11862573" cy="47748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蜜罐溯源</a:t>
            </a:r>
          </a:p>
        </p:txBody>
      </p:sp>
      <p:sp>
        <p:nvSpPr>
          <p:cNvPr id="8" name="矩形 7"/>
          <p:cNvSpPr/>
          <p:nvPr/>
        </p:nvSpPr>
        <p:spPr>
          <a:xfrm>
            <a:off x="0" y="5078437"/>
            <a:ext cx="12192000" cy="18113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蜜罐技术本质上是一种</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对攻击方进行欺骗的技术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布置一些作为诱饵的主机、网络服务或者信息，诱使攻击方对它们实施攻击，从而可以对攻击行为进行捕获和分析，了解攻击方所使用的工具与方法，推测攻击意图和动机，能够让防御方清晰地了解他们所面对的安全威胁，并通过技术和管理手段来增强实际系统的安全防护能力。</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为了捕获攻击者发起的第二阶段攻击程序，观察其在内网中的渗透活动，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创建了一个真实网络环境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，这个环境让攻击者觉得他们已经成功获取了主机权限。零星的诱饵数据可以让攻击者向另一主机转移，这些数据可以是存储凭据，共享文件夹、浏览器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cookies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配置等其它信息。最终利用了</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Cymmetria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 </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MazeRunner</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系统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成功捕获了攻击者的活动。</a:t>
            </a:r>
          </a:p>
        </p:txBody>
      </p:sp>
      <p:pic>
        <p:nvPicPr>
          <p:cNvPr id="7" name="图片 6"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389760" y="605185"/>
            <a:ext cx="7412479" cy="44451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2044800" cy="5944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Initial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p:cNvSpPr/>
          <p:nvPr/>
        </p:nvSpPr>
        <p:spPr>
          <a:xfrm>
            <a:off x="2029440" y="0"/>
            <a:ext cx="2044800" cy="594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Execution</a:t>
            </a:r>
            <a:endParaRPr lang="zh-CN" altLang="en-US" b="1" dirty="0"/>
          </a:p>
        </p:txBody>
      </p:sp>
      <p:sp>
        <p:nvSpPr>
          <p:cNvPr id="50" name="矩形 49"/>
          <p:cNvSpPr/>
          <p:nvPr/>
        </p:nvSpPr>
        <p:spPr>
          <a:xfrm>
            <a:off x="4058880" y="0"/>
            <a:ext cx="2044800" cy="594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Persistence</a:t>
            </a:r>
            <a:endParaRPr lang="zh-CN" altLang="en-US" b="1" dirty="0"/>
          </a:p>
        </p:txBody>
      </p:sp>
      <p:sp>
        <p:nvSpPr>
          <p:cNvPr id="52" name="矩形 51"/>
          <p:cNvSpPr/>
          <p:nvPr/>
        </p:nvSpPr>
        <p:spPr>
          <a:xfrm>
            <a:off x="6088320" y="0"/>
            <a:ext cx="2044800" cy="59445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Privilege Escalation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p:cNvSpPr/>
          <p:nvPr/>
        </p:nvSpPr>
        <p:spPr>
          <a:xfrm>
            <a:off x="8117760" y="0"/>
            <a:ext cx="2044800" cy="59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Defense Evasion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p:cNvSpPr/>
          <p:nvPr/>
        </p:nvSpPr>
        <p:spPr>
          <a:xfrm>
            <a:off x="1014720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Credential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p:cNvSpPr/>
          <p:nvPr/>
        </p:nvSpPr>
        <p:spPr>
          <a:xfrm>
            <a:off x="-370" y="4347148"/>
            <a:ext cx="2044800" cy="25206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Drive-by Compromise</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 Public-Facing Application</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Hardware Additions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Phishing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Supply Chain Compromise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Trusted Relationship</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0" name="矩形 59"/>
          <p:cNvSpPr/>
          <p:nvPr/>
        </p:nvSpPr>
        <p:spPr>
          <a:xfrm>
            <a:off x="2029070" y="4347148"/>
            <a:ext cx="2044800" cy="2520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Command and Scripting Interpreter (7)</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Client Execution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Inter-Process Communication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Native API</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Shared Modules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Services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User Execution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Windows Management Instrumentation</a:t>
            </a:r>
          </a:p>
        </p:txBody>
      </p:sp>
      <p:sp>
        <p:nvSpPr>
          <p:cNvPr id="62" name="矩形 61"/>
          <p:cNvSpPr/>
          <p:nvPr/>
        </p:nvSpPr>
        <p:spPr>
          <a:xfrm>
            <a:off x="4058510" y="4347148"/>
            <a:ext cx="2044800" cy="2520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Manipulation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8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Extensions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Compromise Client Software Binary</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Account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Implant Container Image</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Office Application Startup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Pre-OS Boot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Server Software Component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4" name="矩形 63"/>
          <p:cNvSpPr/>
          <p:nvPr/>
        </p:nvSpPr>
        <p:spPr>
          <a:xfrm>
            <a:off x="6087950" y="4347148"/>
            <a:ext cx="2044800" cy="25206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Abuse Elevation Control Mechanism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9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Privilege Escalation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Group Policy Modification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Process Injection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6" name="矩形 65"/>
          <p:cNvSpPr/>
          <p:nvPr/>
        </p:nvSpPr>
        <p:spPr>
          <a:xfrm>
            <a:off x="8117390" y="4347148"/>
            <a:ext cx="2044800" cy="25206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Direct Volume Access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Defense Evasion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Hide Artifacts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Impair Defenses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Indicator Removal on Host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Indirect Command Execution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Masquerading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Obfuscated Files or Information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Binary Proxy Execution (10)</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Script Proxy Execution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Subvert Trust Controls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Template Injection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Unused/Unsupported Cloud Regions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8" name="矩形 67"/>
          <p:cNvSpPr/>
          <p:nvPr/>
        </p:nvSpPr>
        <p:spPr>
          <a:xfrm>
            <a:off x="1014683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Brute Force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Credentials from Password Stores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Credential Access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Forced Authentication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Sniffing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OS Credential Dumping (8)</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Application Access Token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or Forge Kerberos Tickets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Web Session Cookie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Two-Factor Authentication Interception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Unsecured Credentials (6)</a:t>
            </a:r>
          </a:p>
        </p:txBody>
      </p:sp>
      <p:grpSp>
        <p:nvGrpSpPr>
          <p:cNvPr id="88" name="组合 87"/>
          <p:cNvGrpSpPr/>
          <p:nvPr/>
        </p:nvGrpSpPr>
        <p:grpSpPr>
          <a:xfrm>
            <a:off x="35266" y="780310"/>
            <a:ext cx="1159292" cy="752546"/>
            <a:chOff x="59809" y="867242"/>
            <a:chExt cx="1159292" cy="752546"/>
          </a:xfrm>
        </p:grpSpPr>
        <p:pic>
          <p:nvPicPr>
            <p:cNvPr id="85" name="图片 84" descr="图片包含 监控, 屏幕, 钟表,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455" y="867242"/>
              <a:ext cx="540000" cy="540000"/>
            </a:xfrm>
            <a:prstGeom prst="rect">
              <a:avLst/>
            </a:prstGeom>
          </p:spPr>
        </p:pic>
        <p:sp>
          <p:nvSpPr>
            <p:cNvPr id="87" name="文本框 86"/>
            <p:cNvSpPr txBox="1"/>
            <p:nvPr/>
          </p:nvSpPr>
          <p:spPr>
            <a:xfrm>
              <a:off x="59809" y="1404344"/>
              <a:ext cx="115929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Drive-by Compromise</a:t>
              </a:r>
            </a:p>
          </p:txBody>
        </p:sp>
      </p:grpSp>
      <p:grpSp>
        <p:nvGrpSpPr>
          <p:cNvPr id="90" name="组合 89"/>
          <p:cNvGrpSpPr/>
          <p:nvPr/>
        </p:nvGrpSpPr>
        <p:grpSpPr>
          <a:xfrm>
            <a:off x="39564" y="1925231"/>
            <a:ext cx="1088760" cy="721217"/>
            <a:chOff x="28176" y="1410195"/>
            <a:chExt cx="1088760" cy="721217"/>
          </a:xfrm>
        </p:grpSpPr>
        <p:pic>
          <p:nvPicPr>
            <p:cNvPr id="79" name="图片 78" descr="图片包含 形状&#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56" y="1410195"/>
              <a:ext cx="540000" cy="540000"/>
            </a:xfrm>
            <a:prstGeom prst="rect">
              <a:avLst/>
            </a:prstGeom>
          </p:spPr>
        </p:pic>
        <p:sp>
          <p:nvSpPr>
            <p:cNvPr id="89" name="文本框 88"/>
            <p:cNvSpPr txBox="1"/>
            <p:nvPr/>
          </p:nvSpPr>
          <p:spPr>
            <a:xfrm>
              <a:off x="28176" y="1915968"/>
              <a:ext cx="108876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Hardware Additions</a:t>
              </a:r>
            </a:p>
          </p:txBody>
        </p:sp>
      </p:grpSp>
      <p:grpSp>
        <p:nvGrpSpPr>
          <p:cNvPr id="92" name="组合 91"/>
          <p:cNvGrpSpPr/>
          <p:nvPr/>
        </p:nvGrpSpPr>
        <p:grpSpPr>
          <a:xfrm>
            <a:off x="1160409" y="3269713"/>
            <a:ext cx="569387" cy="647722"/>
            <a:chOff x="320506" y="1385121"/>
            <a:chExt cx="569387" cy="647722"/>
          </a:xfrm>
        </p:grpSpPr>
        <p:pic>
          <p:nvPicPr>
            <p:cNvPr id="77" name="图片 76" descr="图标&#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912" y="1385121"/>
              <a:ext cx="540000" cy="540000"/>
            </a:xfrm>
            <a:prstGeom prst="rect">
              <a:avLst/>
            </a:prstGeom>
          </p:spPr>
        </p:pic>
        <p:sp>
          <p:nvSpPr>
            <p:cNvPr id="91" name="文本框 90"/>
            <p:cNvSpPr txBox="1"/>
            <p:nvPr/>
          </p:nvSpPr>
          <p:spPr>
            <a:xfrm>
              <a:off x="320506" y="1817399"/>
              <a:ext cx="5693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Phishing</a:t>
              </a:r>
              <a:endParaRPr lang="zh-CN" altLang="en-US" sz="800" dirty="0"/>
            </a:p>
          </p:txBody>
        </p:sp>
      </p:grpSp>
      <p:grpSp>
        <p:nvGrpSpPr>
          <p:cNvPr id="94" name="组合 93"/>
          <p:cNvGrpSpPr/>
          <p:nvPr/>
        </p:nvGrpSpPr>
        <p:grpSpPr>
          <a:xfrm>
            <a:off x="976669" y="1131510"/>
            <a:ext cx="1021433" cy="793721"/>
            <a:chOff x="721787" y="3167974"/>
            <a:chExt cx="1021433" cy="793721"/>
          </a:xfrm>
        </p:grpSpPr>
        <p:pic>
          <p:nvPicPr>
            <p:cNvPr id="83" name="图片 82" descr="图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2504" y="3167974"/>
              <a:ext cx="460882" cy="460882"/>
            </a:xfrm>
            <a:prstGeom prst="rect">
              <a:avLst/>
            </a:prstGeom>
          </p:spPr>
        </p:pic>
        <p:sp>
          <p:nvSpPr>
            <p:cNvPr id="93" name="文本框 92"/>
            <p:cNvSpPr txBox="1"/>
            <p:nvPr/>
          </p:nvSpPr>
          <p:spPr>
            <a:xfrm>
              <a:off x="721787" y="3623141"/>
              <a:ext cx="102143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Exploit Public-</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Facing Application</a:t>
              </a:r>
            </a:p>
          </p:txBody>
        </p:sp>
      </p:grpSp>
      <p:grpSp>
        <p:nvGrpSpPr>
          <p:cNvPr id="96" name="组合 95"/>
          <p:cNvGrpSpPr/>
          <p:nvPr/>
        </p:nvGrpSpPr>
        <p:grpSpPr>
          <a:xfrm>
            <a:off x="108493" y="2999713"/>
            <a:ext cx="950901" cy="800221"/>
            <a:chOff x="120611" y="2927406"/>
            <a:chExt cx="950901" cy="800221"/>
          </a:xfrm>
        </p:grpSpPr>
        <p:pic>
          <p:nvPicPr>
            <p:cNvPr id="81" name="图片 80" descr="黑白色的标志&#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646" y="2927406"/>
              <a:ext cx="540000" cy="540000"/>
            </a:xfrm>
            <a:prstGeom prst="rect">
              <a:avLst/>
            </a:prstGeom>
          </p:spPr>
        </p:pic>
        <p:sp>
          <p:nvSpPr>
            <p:cNvPr id="95" name="文本框 94"/>
            <p:cNvSpPr txBox="1"/>
            <p:nvPr/>
          </p:nvSpPr>
          <p:spPr>
            <a:xfrm>
              <a:off x="120611" y="3389073"/>
              <a:ext cx="95090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External Remote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Services</a:t>
              </a:r>
            </a:p>
          </p:txBody>
        </p:sp>
      </p:grpSp>
      <p:grpSp>
        <p:nvGrpSpPr>
          <p:cNvPr id="98" name="组合 97"/>
          <p:cNvGrpSpPr/>
          <p:nvPr/>
        </p:nvGrpSpPr>
        <p:grpSpPr>
          <a:xfrm>
            <a:off x="1060693" y="2133979"/>
            <a:ext cx="816249" cy="831350"/>
            <a:chOff x="1191777" y="1875842"/>
            <a:chExt cx="816249" cy="831350"/>
          </a:xfrm>
        </p:grpSpPr>
        <p:pic>
          <p:nvPicPr>
            <p:cNvPr id="75" name="图片 74" descr="图片包含 游戏机, 灯光, 食物, 画&#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4635" y="1875842"/>
              <a:ext cx="540000" cy="540000"/>
            </a:xfrm>
            <a:prstGeom prst="rect">
              <a:avLst/>
            </a:prstGeom>
          </p:spPr>
        </p:pic>
        <p:sp>
          <p:nvSpPr>
            <p:cNvPr id="97" name="文本框 96"/>
            <p:cNvSpPr txBox="1"/>
            <p:nvPr/>
          </p:nvSpPr>
          <p:spPr>
            <a:xfrm>
              <a:off x="1191777" y="2368638"/>
              <a:ext cx="81624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Supply Chain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Compromise</a:t>
              </a:r>
              <a:endParaRPr lang="zh-CN" altLang="en-US" sz="800" dirty="0"/>
            </a:p>
          </p:txBody>
        </p:sp>
      </p:grpSp>
      <p:cxnSp>
        <p:nvCxnSpPr>
          <p:cNvPr id="100" name="直接连接符 99"/>
          <p:cNvCxnSpPr/>
          <p:nvPr/>
        </p:nvCxnSpPr>
        <p:spPr>
          <a:xfrm>
            <a:off x="2029070" y="586838"/>
            <a:ext cx="0" cy="375269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58510" y="586838"/>
            <a:ext cx="0" cy="37526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077380" y="586838"/>
            <a:ext cx="0" cy="3752690"/>
          </a:xfrm>
          <a:prstGeom prst="line">
            <a:avLst/>
          </a:prstGeom>
          <a:ln w="127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10639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014683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2451857" y="726247"/>
            <a:ext cx="1133644" cy="828034"/>
            <a:chOff x="2515166" y="690597"/>
            <a:chExt cx="1133644" cy="828034"/>
          </a:xfrm>
        </p:grpSpPr>
        <p:pic>
          <p:nvPicPr>
            <p:cNvPr id="114" name="图片 113" descr="图片包含 形状&#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74936" y="690597"/>
              <a:ext cx="540000" cy="540000"/>
            </a:xfrm>
            <a:prstGeom prst="rect">
              <a:avLst/>
            </a:prstGeom>
          </p:spPr>
        </p:pic>
        <p:sp>
          <p:nvSpPr>
            <p:cNvPr id="115" name="文本框 114"/>
            <p:cNvSpPr txBox="1"/>
            <p:nvPr/>
          </p:nvSpPr>
          <p:spPr>
            <a:xfrm>
              <a:off x="2515166" y="1180077"/>
              <a:ext cx="1133644"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Command and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Scripting Interpreter</a:t>
              </a:r>
              <a:endParaRPr lang="zh-CN" altLang="en-US" sz="800" dirty="0"/>
            </a:p>
          </p:txBody>
        </p:sp>
      </p:grpSp>
      <p:grpSp>
        <p:nvGrpSpPr>
          <p:cNvPr id="118" name="组合 117"/>
          <p:cNvGrpSpPr/>
          <p:nvPr/>
        </p:nvGrpSpPr>
        <p:grpSpPr>
          <a:xfrm>
            <a:off x="2615859" y="1691191"/>
            <a:ext cx="670376" cy="700555"/>
            <a:chOff x="2118074" y="1585753"/>
            <a:chExt cx="670376" cy="700555"/>
          </a:xfrm>
        </p:grpSpPr>
        <p:pic>
          <p:nvPicPr>
            <p:cNvPr id="112" name="图片 111" descr="图片包含 图标&#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81199" y="1585753"/>
              <a:ext cx="540000" cy="540000"/>
            </a:xfrm>
            <a:prstGeom prst="rect">
              <a:avLst/>
            </a:prstGeom>
          </p:spPr>
        </p:pic>
        <p:sp>
          <p:nvSpPr>
            <p:cNvPr id="117" name="文本框 116"/>
            <p:cNvSpPr txBox="1"/>
            <p:nvPr/>
          </p:nvSpPr>
          <p:spPr>
            <a:xfrm>
              <a:off x="2118074" y="2070864"/>
              <a:ext cx="6703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Native API</a:t>
              </a:r>
            </a:p>
          </p:txBody>
        </p:sp>
      </p:grpSp>
      <p:grpSp>
        <p:nvGrpSpPr>
          <p:cNvPr id="120" name="组合 119"/>
          <p:cNvGrpSpPr/>
          <p:nvPr/>
        </p:nvGrpSpPr>
        <p:grpSpPr>
          <a:xfrm>
            <a:off x="2495733" y="2531490"/>
            <a:ext cx="880369" cy="717236"/>
            <a:chOff x="3078511" y="2200352"/>
            <a:chExt cx="880369" cy="717236"/>
          </a:xfrm>
        </p:grpSpPr>
        <p:pic>
          <p:nvPicPr>
            <p:cNvPr id="108" name="图片 107" descr="图标&#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8696" y="2200352"/>
              <a:ext cx="540000" cy="540000"/>
            </a:xfrm>
            <a:prstGeom prst="rect">
              <a:avLst/>
            </a:prstGeom>
          </p:spPr>
        </p:pic>
        <p:sp>
          <p:nvSpPr>
            <p:cNvPr id="119" name="文本框 118"/>
            <p:cNvSpPr txBox="1"/>
            <p:nvPr/>
          </p:nvSpPr>
          <p:spPr>
            <a:xfrm>
              <a:off x="3078511" y="2702144"/>
              <a:ext cx="8803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Services</a:t>
              </a:r>
              <a:endParaRPr lang="zh-CN" altLang="en-US" sz="800" dirty="0"/>
            </a:p>
          </p:txBody>
        </p:sp>
      </p:grpSp>
      <p:grpSp>
        <p:nvGrpSpPr>
          <p:cNvPr id="122" name="组合 121"/>
          <p:cNvGrpSpPr/>
          <p:nvPr/>
        </p:nvGrpSpPr>
        <p:grpSpPr>
          <a:xfrm>
            <a:off x="2540645" y="3409764"/>
            <a:ext cx="853119" cy="756082"/>
            <a:chOff x="2161824" y="2814524"/>
            <a:chExt cx="853119" cy="756082"/>
          </a:xfrm>
        </p:grpSpPr>
        <p:pic>
          <p:nvPicPr>
            <p:cNvPr id="110" name="图片 109" descr="图标&#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24048" y="2814524"/>
              <a:ext cx="540000" cy="540000"/>
            </a:xfrm>
            <a:prstGeom prst="rect">
              <a:avLst/>
            </a:prstGeom>
          </p:spPr>
        </p:pic>
        <p:sp>
          <p:nvSpPr>
            <p:cNvPr id="121" name="文本框 120"/>
            <p:cNvSpPr txBox="1"/>
            <p:nvPr/>
          </p:nvSpPr>
          <p:spPr>
            <a:xfrm>
              <a:off x="2161824" y="3355162"/>
              <a:ext cx="85311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User Execution</a:t>
              </a:r>
              <a:endParaRPr lang="zh-CN" altLang="en-US" sz="800" dirty="0"/>
            </a:p>
          </p:txBody>
        </p:sp>
      </p:grpSp>
      <p:grpSp>
        <p:nvGrpSpPr>
          <p:cNvPr id="170" name="组合 169"/>
          <p:cNvGrpSpPr/>
          <p:nvPr/>
        </p:nvGrpSpPr>
        <p:grpSpPr>
          <a:xfrm>
            <a:off x="4071583" y="581339"/>
            <a:ext cx="1175322" cy="679965"/>
            <a:chOff x="4119244" y="877400"/>
            <a:chExt cx="1175322" cy="679965"/>
          </a:xfrm>
        </p:grpSpPr>
        <p:pic>
          <p:nvPicPr>
            <p:cNvPr id="106" name="图片 105" descr="图标&#10;&#10;描述已自动生成"/>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96637" y="877400"/>
              <a:ext cx="540000" cy="540000"/>
            </a:xfrm>
            <a:prstGeom prst="rect">
              <a:avLst/>
            </a:prstGeom>
          </p:spPr>
        </p:pic>
        <p:sp>
          <p:nvSpPr>
            <p:cNvPr id="169" name="文本框 168"/>
            <p:cNvSpPr txBox="1"/>
            <p:nvPr/>
          </p:nvSpPr>
          <p:spPr>
            <a:xfrm>
              <a:off x="4119244" y="1341921"/>
              <a:ext cx="117532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Manipulation</a:t>
              </a:r>
              <a:endParaRPr lang="zh-CN" altLang="en-US" sz="800" dirty="0"/>
            </a:p>
          </p:txBody>
        </p:sp>
      </p:grpSp>
      <p:grpSp>
        <p:nvGrpSpPr>
          <p:cNvPr id="172" name="组合 171"/>
          <p:cNvGrpSpPr/>
          <p:nvPr/>
        </p:nvGrpSpPr>
        <p:grpSpPr>
          <a:xfrm>
            <a:off x="5092306" y="1225611"/>
            <a:ext cx="904415" cy="831989"/>
            <a:chOff x="4369546" y="1395076"/>
            <a:chExt cx="904415" cy="831989"/>
          </a:xfrm>
        </p:grpSpPr>
        <p:pic>
          <p:nvPicPr>
            <p:cNvPr id="152" name="图片 151" descr="图片包含 形状&#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23451" y="1395076"/>
              <a:ext cx="540000" cy="540000"/>
            </a:xfrm>
            <a:prstGeom prst="rect">
              <a:avLst/>
            </a:prstGeom>
          </p:spPr>
        </p:pic>
        <p:sp>
          <p:nvSpPr>
            <p:cNvPr id="171" name="文本框 170"/>
            <p:cNvSpPr txBox="1"/>
            <p:nvPr/>
          </p:nvSpPr>
          <p:spPr>
            <a:xfrm>
              <a:off x="4369546" y="1888511"/>
              <a:ext cx="9044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Event Triggered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 Execution</a:t>
              </a:r>
              <a:endParaRPr lang="zh-CN" altLang="en-US" sz="800" dirty="0"/>
            </a:p>
          </p:txBody>
        </p:sp>
      </p:grpSp>
      <p:grpSp>
        <p:nvGrpSpPr>
          <p:cNvPr id="174" name="组合 173"/>
          <p:cNvGrpSpPr/>
          <p:nvPr/>
        </p:nvGrpSpPr>
        <p:grpSpPr>
          <a:xfrm>
            <a:off x="4054273" y="1969669"/>
            <a:ext cx="1353256" cy="777265"/>
            <a:chOff x="4025167" y="1436905"/>
            <a:chExt cx="1353256" cy="777265"/>
          </a:xfrm>
        </p:grpSpPr>
        <p:pic>
          <p:nvPicPr>
            <p:cNvPr id="154" name="图片 153" descr="图标&#10;&#10;描述已自动生成"/>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80975" y="1436905"/>
              <a:ext cx="540000" cy="540000"/>
            </a:xfrm>
            <a:prstGeom prst="rect">
              <a:avLst/>
            </a:prstGeom>
          </p:spPr>
        </p:pic>
        <p:sp>
          <p:nvSpPr>
            <p:cNvPr id="173" name="文本框 172"/>
            <p:cNvSpPr txBox="1"/>
            <p:nvPr/>
          </p:nvSpPr>
          <p:spPr>
            <a:xfrm>
              <a:off x="4025167" y="1998726"/>
              <a:ext cx="13532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Office Application Startup</a:t>
              </a:r>
              <a:endParaRPr lang="zh-CN" altLang="en-US" sz="800" dirty="0"/>
            </a:p>
          </p:txBody>
        </p:sp>
      </p:grpSp>
      <p:grpSp>
        <p:nvGrpSpPr>
          <p:cNvPr id="176" name="组合 175"/>
          <p:cNvGrpSpPr/>
          <p:nvPr/>
        </p:nvGrpSpPr>
        <p:grpSpPr>
          <a:xfrm>
            <a:off x="5022633" y="2730698"/>
            <a:ext cx="1069524" cy="755115"/>
            <a:chOff x="4945637" y="2371074"/>
            <a:chExt cx="1069524" cy="755115"/>
          </a:xfrm>
        </p:grpSpPr>
        <p:pic>
          <p:nvPicPr>
            <p:cNvPr id="150" name="图片 149" descr="图标&#10;&#10;描述已自动生成"/>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13680" y="2371074"/>
              <a:ext cx="540000" cy="540000"/>
            </a:xfrm>
            <a:prstGeom prst="rect">
              <a:avLst/>
            </a:prstGeom>
          </p:spPr>
        </p:pic>
        <p:sp>
          <p:nvSpPr>
            <p:cNvPr id="175" name="文本框 174"/>
            <p:cNvSpPr txBox="1"/>
            <p:nvPr/>
          </p:nvSpPr>
          <p:spPr>
            <a:xfrm>
              <a:off x="4945637" y="2910745"/>
              <a:ext cx="106952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Scheduled Task/Job</a:t>
              </a:r>
              <a:endParaRPr lang="zh-CN" altLang="en-US" sz="800" dirty="0"/>
            </a:p>
          </p:txBody>
        </p:sp>
      </p:grpSp>
      <p:grpSp>
        <p:nvGrpSpPr>
          <p:cNvPr id="180" name="组合 179"/>
          <p:cNvGrpSpPr/>
          <p:nvPr/>
        </p:nvGrpSpPr>
        <p:grpSpPr>
          <a:xfrm>
            <a:off x="4193582" y="3409764"/>
            <a:ext cx="739305" cy="799897"/>
            <a:chOff x="4235954" y="3063578"/>
            <a:chExt cx="739305" cy="799897"/>
          </a:xfrm>
        </p:grpSpPr>
        <p:pic>
          <p:nvPicPr>
            <p:cNvPr id="178" name="图片 177" descr="图片包含 形状&#10;&#10;描述已自动生成"/>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97807" y="3063578"/>
              <a:ext cx="615600" cy="540000"/>
            </a:xfrm>
            <a:prstGeom prst="rect">
              <a:avLst/>
            </a:prstGeom>
          </p:spPr>
        </p:pic>
        <p:sp>
          <p:nvSpPr>
            <p:cNvPr id="179" name="文本框 178"/>
            <p:cNvSpPr txBox="1"/>
            <p:nvPr/>
          </p:nvSpPr>
          <p:spPr>
            <a:xfrm>
              <a:off x="4235954" y="3648031"/>
              <a:ext cx="73930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Pre-OS Boot</a:t>
              </a:r>
              <a:endParaRPr lang="zh-CN" altLang="en-US" sz="800" dirty="0"/>
            </a:p>
          </p:txBody>
        </p:sp>
      </p:grpSp>
      <p:grpSp>
        <p:nvGrpSpPr>
          <p:cNvPr id="183" name="组合 182"/>
          <p:cNvGrpSpPr/>
          <p:nvPr/>
        </p:nvGrpSpPr>
        <p:grpSpPr>
          <a:xfrm>
            <a:off x="6383094" y="726247"/>
            <a:ext cx="1406154" cy="745067"/>
            <a:chOff x="5894699" y="802607"/>
            <a:chExt cx="1406154" cy="745067"/>
          </a:xfrm>
        </p:grpSpPr>
        <p:pic>
          <p:nvPicPr>
            <p:cNvPr id="148" name="图片 147" descr="图片包含 形状&#10;&#10;描述已自动生成"/>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27776" y="802607"/>
              <a:ext cx="540000" cy="540000"/>
            </a:xfrm>
            <a:prstGeom prst="rect">
              <a:avLst/>
            </a:prstGeom>
          </p:spPr>
        </p:pic>
        <p:sp>
          <p:nvSpPr>
            <p:cNvPr id="182" name="文本框 181"/>
            <p:cNvSpPr txBox="1"/>
            <p:nvPr/>
          </p:nvSpPr>
          <p:spPr>
            <a:xfrm>
              <a:off x="5894699" y="1332230"/>
              <a:ext cx="140615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Access Token Manipulation</a:t>
              </a:r>
              <a:endParaRPr lang="zh-CN" altLang="en-US" sz="800" dirty="0"/>
            </a:p>
          </p:txBody>
        </p:sp>
      </p:grpSp>
      <p:grpSp>
        <p:nvGrpSpPr>
          <p:cNvPr id="185" name="组合 184"/>
          <p:cNvGrpSpPr/>
          <p:nvPr/>
        </p:nvGrpSpPr>
        <p:grpSpPr>
          <a:xfrm>
            <a:off x="6262166" y="1621204"/>
            <a:ext cx="1636987" cy="739549"/>
            <a:chOff x="6184641" y="1647043"/>
            <a:chExt cx="1636987" cy="739549"/>
          </a:xfrm>
        </p:grpSpPr>
        <p:pic>
          <p:nvPicPr>
            <p:cNvPr id="140" name="图片 139" descr="图片包含 形状&#10;&#10;描述已自动生成"/>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824345" y="1647043"/>
              <a:ext cx="540000" cy="540000"/>
            </a:xfrm>
            <a:prstGeom prst="rect">
              <a:avLst/>
            </a:prstGeom>
          </p:spPr>
        </p:pic>
        <p:sp>
          <p:nvSpPr>
            <p:cNvPr id="184" name="文本框 183"/>
            <p:cNvSpPr txBox="1"/>
            <p:nvPr/>
          </p:nvSpPr>
          <p:spPr>
            <a:xfrm>
              <a:off x="6184641" y="2171148"/>
              <a:ext cx="16369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Create or Modify System Process</a:t>
              </a:r>
              <a:endParaRPr lang="zh-CN" altLang="en-US" sz="800" dirty="0"/>
            </a:p>
          </p:txBody>
        </p:sp>
      </p:grpSp>
      <p:grpSp>
        <p:nvGrpSpPr>
          <p:cNvPr id="187" name="组合 186"/>
          <p:cNvGrpSpPr/>
          <p:nvPr/>
        </p:nvGrpSpPr>
        <p:grpSpPr>
          <a:xfrm>
            <a:off x="6614826" y="2357647"/>
            <a:ext cx="931665" cy="790953"/>
            <a:chOff x="6649732" y="2323809"/>
            <a:chExt cx="931665" cy="790953"/>
          </a:xfrm>
        </p:grpSpPr>
        <p:pic>
          <p:nvPicPr>
            <p:cNvPr id="144" name="图片 143" descr="图标&#10;&#10;描述已自动生成"/>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45035" y="2323809"/>
              <a:ext cx="720000" cy="720000"/>
            </a:xfrm>
            <a:prstGeom prst="rect">
              <a:avLst/>
            </a:prstGeom>
          </p:spPr>
        </p:pic>
        <p:sp>
          <p:nvSpPr>
            <p:cNvPr id="186" name="文本框 185"/>
            <p:cNvSpPr txBox="1"/>
            <p:nvPr/>
          </p:nvSpPr>
          <p:spPr>
            <a:xfrm>
              <a:off x="6649732" y="2899318"/>
              <a:ext cx="93166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Process Injection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89" name="组合 188"/>
          <p:cNvGrpSpPr/>
          <p:nvPr/>
        </p:nvGrpSpPr>
        <p:grpSpPr>
          <a:xfrm>
            <a:off x="6664132" y="3295597"/>
            <a:ext cx="854721" cy="776247"/>
            <a:chOff x="6664132" y="3212473"/>
            <a:chExt cx="854721" cy="776247"/>
          </a:xfrm>
        </p:grpSpPr>
        <p:pic>
          <p:nvPicPr>
            <p:cNvPr id="138" name="图片 13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05496" y="3212473"/>
              <a:ext cx="540000" cy="540000"/>
            </a:xfrm>
            <a:prstGeom prst="rect">
              <a:avLst/>
            </a:prstGeom>
          </p:spPr>
        </p:pic>
        <p:sp>
          <p:nvSpPr>
            <p:cNvPr id="188" name="文本框 187"/>
            <p:cNvSpPr txBox="1"/>
            <p:nvPr/>
          </p:nvSpPr>
          <p:spPr>
            <a:xfrm>
              <a:off x="6664132" y="3773276"/>
              <a:ext cx="85472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Valid Accounts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92" name="组合 191"/>
          <p:cNvGrpSpPr/>
          <p:nvPr/>
        </p:nvGrpSpPr>
        <p:grpSpPr>
          <a:xfrm>
            <a:off x="8094961" y="645471"/>
            <a:ext cx="2125903" cy="671941"/>
            <a:chOff x="8094961" y="662372"/>
            <a:chExt cx="2125903" cy="671941"/>
          </a:xfrm>
        </p:grpSpPr>
        <p:pic>
          <p:nvPicPr>
            <p:cNvPr id="136" name="图片 135" descr="图标&#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869866" y="662372"/>
              <a:ext cx="540000" cy="540000"/>
            </a:xfrm>
            <a:prstGeom prst="rect">
              <a:avLst/>
            </a:prstGeom>
          </p:spPr>
        </p:pic>
        <p:sp>
          <p:nvSpPr>
            <p:cNvPr id="191" name="文本框 190"/>
            <p:cNvSpPr txBox="1"/>
            <p:nvPr/>
          </p:nvSpPr>
          <p:spPr>
            <a:xfrm>
              <a:off x="8094961" y="1118869"/>
              <a:ext cx="21259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File and Directory Permissions Modification</a:t>
              </a:r>
            </a:p>
          </p:txBody>
        </p:sp>
      </p:grpSp>
      <p:grpSp>
        <p:nvGrpSpPr>
          <p:cNvPr id="198" name="组合 197"/>
          <p:cNvGrpSpPr/>
          <p:nvPr/>
        </p:nvGrpSpPr>
        <p:grpSpPr>
          <a:xfrm>
            <a:off x="8232801" y="1489389"/>
            <a:ext cx="806631" cy="686174"/>
            <a:chOff x="8408140" y="1285968"/>
            <a:chExt cx="806631" cy="686174"/>
          </a:xfrm>
        </p:grpSpPr>
        <p:pic>
          <p:nvPicPr>
            <p:cNvPr id="196" name="图片 195" descr="图标&#10;&#10;描述已自动生成"/>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00911" y="1285968"/>
              <a:ext cx="540000" cy="540000"/>
            </a:xfrm>
            <a:prstGeom prst="rect">
              <a:avLst/>
            </a:prstGeom>
          </p:spPr>
        </p:pic>
        <p:sp>
          <p:nvSpPr>
            <p:cNvPr id="197" name="文本框 196"/>
            <p:cNvSpPr txBox="1"/>
            <p:nvPr/>
          </p:nvSpPr>
          <p:spPr>
            <a:xfrm>
              <a:off x="8408140" y="1756698"/>
              <a:ext cx="80663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Hide Artifacts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00" name="组合 199"/>
          <p:cNvGrpSpPr/>
          <p:nvPr/>
        </p:nvGrpSpPr>
        <p:grpSpPr>
          <a:xfrm>
            <a:off x="8681660" y="1931025"/>
            <a:ext cx="1539204" cy="895908"/>
            <a:chOff x="8601645" y="1507655"/>
            <a:chExt cx="1539204" cy="895908"/>
          </a:xfrm>
        </p:grpSpPr>
        <p:pic>
          <p:nvPicPr>
            <p:cNvPr id="142" name="图片 141" descr="图标&#10;&#10;描述已自动生成"/>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53126" y="1507655"/>
              <a:ext cx="720000" cy="720000"/>
            </a:xfrm>
            <a:prstGeom prst="rect">
              <a:avLst/>
            </a:prstGeom>
          </p:spPr>
        </p:pic>
        <p:sp>
          <p:nvSpPr>
            <p:cNvPr id="199" name="文本框 198"/>
            <p:cNvSpPr txBox="1"/>
            <p:nvPr/>
          </p:nvSpPr>
          <p:spPr>
            <a:xfrm>
              <a:off x="8601645" y="2188119"/>
              <a:ext cx="153920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Modify Authentication Process</a:t>
              </a:r>
            </a:p>
          </p:txBody>
        </p:sp>
      </p:grpSp>
      <p:grpSp>
        <p:nvGrpSpPr>
          <p:cNvPr id="202" name="组合 201"/>
          <p:cNvGrpSpPr/>
          <p:nvPr/>
        </p:nvGrpSpPr>
        <p:grpSpPr>
          <a:xfrm>
            <a:off x="8132596" y="2718652"/>
            <a:ext cx="898003" cy="700887"/>
            <a:chOff x="8152368" y="2570391"/>
            <a:chExt cx="898003" cy="700887"/>
          </a:xfrm>
        </p:grpSpPr>
        <p:pic>
          <p:nvPicPr>
            <p:cNvPr id="194" name="图片 193" descr="图片包含 形状&#10;&#10;描述已自动生成"/>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327285" y="2570391"/>
              <a:ext cx="540000" cy="540000"/>
            </a:xfrm>
            <a:prstGeom prst="rect">
              <a:avLst/>
            </a:prstGeom>
          </p:spPr>
        </p:pic>
        <p:sp>
          <p:nvSpPr>
            <p:cNvPr id="201" name="文本框 200"/>
            <p:cNvSpPr txBox="1"/>
            <p:nvPr/>
          </p:nvSpPr>
          <p:spPr>
            <a:xfrm>
              <a:off x="8152368" y="3055834"/>
              <a:ext cx="8980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Impair Defenses</a:t>
              </a:r>
            </a:p>
          </p:txBody>
        </p:sp>
      </p:grpSp>
      <p:grpSp>
        <p:nvGrpSpPr>
          <p:cNvPr id="204" name="组合 203"/>
          <p:cNvGrpSpPr/>
          <p:nvPr/>
        </p:nvGrpSpPr>
        <p:grpSpPr>
          <a:xfrm>
            <a:off x="8628242" y="3462965"/>
            <a:ext cx="1563248" cy="712206"/>
            <a:chOff x="8648921" y="3371380"/>
            <a:chExt cx="1563248" cy="712206"/>
          </a:xfrm>
        </p:grpSpPr>
        <p:pic>
          <p:nvPicPr>
            <p:cNvPr id="134" name="图片 133" descr="图标&#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115935" y="3371380"/>
              <a:ext cx="540000" cy="540000"/>
            </a:xfrm>
            <a:prstGeom prst="rect">
              <a:avLst/>
            </a:prstGeom>
          </p:spPr>
        </p:pic>
        <p:sp>
          <p:nvSpPr>
            <p:cNvPr id="203" name="文本框 202"/>
            <p:cNvSpPr txBox="1"/>
            <p:nvPr/>
          </p:nvSpPr>
          <p:spPr>
            <a:xfrm>
              <a:off x="8648921" y="3868142"/>
              <a:ext cx="156324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Signed Binary Proxy Execution</a:t>
              </a:r>
            </a:p>
          </p:txBody>
        </p:sp>
      </p:grpSp>
      <p:grpSp>
        <p:nvGrpSpPr>
          <p:cNvPr id="216" name="组合 215"/>
          <p:cNvGrpSpPr/>
          <p:nvPr/>
        </p:nvGrpSpPr>
        <p:grpSpPr>
          <a:xfrm>
            <a:off x="11069285" y="784338"/>
            <a:ext cx="939681" cy="769943"/>
            <a:chOff x="11046453" y="845004"/>
            <a:chExt cx="939681" cy="769943"/>
          </a:xfrm>
        </p:grpSpPr>
        <p:pic>
          <p:nvPicPr>
            <p:cNvPr id="124" name="图片 123" descr="图片包含 游戏机, 物体, 钟表&#10;&#10;描述已自动生成"/>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232122" y="845004"/>
              <a:ext cx="540000" cy="540000"/>
            </a:xfrm>
            <a:prstGeom prst="rect">
              <a:avLst/>
            </a:prstGeom>
          </p:spPr>
        </p:pic>
        <p:sp>
          <p:nvSpPr>
            <p:cNvPr id="215" name="文本框 214"/>
            <p:cNvSpPr txBox="1"/>
            <p:nvPr/>
          </p:nvSpPr>
          <p:spPr>
            <a:xfrm>
              <a:off x="11046453" y="1399503"/>
              <a:ext cx="93968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Sniffing</a:t>
              </a:r>
            </a:p>
          </p:txBody>
        </p:sp>
      </p:grpSp>
      <p:grpSp>
        <p:nvGrpSpPr>
          <p:cNvPr id="218" name="组合 217"/>
          <p:cNvGrpSpPr/>
          <p:nvPr/>
        </p:nvGrpSpPr>
        <p:grpSpPr>
          <a:xfrm>
            <a:off x="10135400" y="1247621"/>
            <a:ext cx="1027845" cy="850851"/>
            <a:chOff x="10083905" y="1281160"/>
            <a:chExt cx="1027845" cy="850851"/>
          </a:xfrm>
        </p:grpSpPr>
        <p:pic>
          <p:nvPicPr>
            <p:cNvPr id="130" name="图片 129" descr="图片包含 形状&#10;&#10;描述已自动生成"/>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237828" y="1281160"/>
              <a:ext cx="720000" cy="720000"/>
            </a:xfrm>
            <a:prstGeom prst="rect">
              <a:avLst/>
            </a:prstGeom>
          </p:spPr>
        </p:pic>
        <p:sp>
          <p:nvSpPr>
            <p:cNvPr id="217" name="文本框 216"/>
            <p:cNvSpPr txBox="1"/>
            <p:nvPr/>
          </p:nvSpPr>
          <p:spPr>
            <a:xfrm>
              <a:off x="10083905" y="1916567"/>
              <a:ext cx="102784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Man-in-the-Middle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0" name="组合 219"/>
          <p:cNvGrpSpPr/>
          <p:nvPr/>
        </p:nvGrpSpPr>
        <p:grpSpPr>
          <a:xfrm>
            <a:off x="11046297" y="1893910"/>
            <a:ext cx="957313" cy="886174"/>
            <a:chOff x="11042352" y="1939771"/>
            <a:chExt cx="957313" cy="886174"/>
          </a:xfrm>
        </p:grpSpPr>
        <p:pic>
          <p:nvPicPr>
            <p:cNvPr id="132" name="图片 131" descr="图标&#10;&#10;描述已自动生成"/>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254954" y="1939771"/>
              <a:ext cx="540000" cy="540000"/>
            </a:xfrm>
            <a:prstGeom prst="rect">
              <a:avLst/>
            </a:prstGeom>
          </p:spPr>
        </p:pic>
        <p:sp>
          <p:nvSpPr>
            <p:cNvPr id="219" name="文本框 218"/>
            <p:cNvSpPr txBox="1"/>
            <p:nvPr/>
          </p:nvSpPr>
          <p:spPr>
            <a:xfrm>
              <a:off x="11042352" y="2487391"/>
              <a:ext cx="95731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Credentials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Password Stores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2" name="组合 221"/>
          <p:cNvGrpSpPr/>
          <p:nvPr/>
        </p:nvGrpSpPr>
        <p:grpSpPr>
          <a:xfrm>
            <a:off x="10908508" y="3245530"/>
            <a:ext cx="1311578" cy="755444"/>
            <a:chOff x="10146037" y="3316400"/>
            <a:chExt cx="1311578" cy="755444"/>
          </a:xfrm>
        </p:grpSpPr>
        <p:pic>
          <p:nvPicPr>
            <p:cNvPr id="128" name="图片 127" descr="图标&#10;&#10;描述已自动生成"/>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499426" y="3316400"/>
              <a:ext cx="604800" cy="540000"/>
            </a:xfrm>
            <a:prstGeom prst="rect">
              <a:avLst/>
            </a:prstGeom>
          </p:spPr>
        </p:pic>
        <p:sp>
          <p:nvSpPr>
            <p:cNvPr id="221" name="文本框 220"/>
            <p:cNvSpPr txBox="1"/>
            <p:nvPr/>
          </p:nvSpPr>
          <p:spPr>
            <a:xfrm>
              <a:off x="10146037" y="3856400"/>
              <a:ext cx="131157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Web Session Cookie</a:t>
              </a:r>
            </a:p>
          </p:txBody>
        </p:sp>
      </p:grpSp>
      <p:grpSp>
        <p:nvGrpSpPr>
          <p:cNvPr id="224" name="组合 223"/>
          <p:cNvGrpSpPr/>
          <p:nvPr/>
        </p:nvGrpSpPr>
        <p:grpSpPr>
          <a:xfrm>
            <a:off x="10212867" y="2430786"/>
            <a:ext cx="938077" cy="1027306"/>
            <a:chOff x="10212867" y="2430786"/>
            <a:chExt cx="938077" cy="1027306"/>
          </a:xfrm>
        </p:grpSpPr>
        <p:pic>
          <p:nvPicPr>
            <p:cNvPr id="126" name="图片 125" descr="图标&#10;&#10;描述已自动生成"/>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326297" y="2430786"/>
              <a:ext cx="720000" cy="720000"/>
            </a:xfrm>
            <a:prstGeom prst="rect">
              <a:avLst/>
            </a:prstGeom>
          </p:spPr>
        </p:pic>
        <p:sp>
          <p:nvSpPr>
            <p:cNvPr id="223" name="文本框 222"/>
            <p:cNvSpPr txBox="1"/>
            <p:nvPr/>
          </p:nvSpPr>
          <p:spPr>
            <a:xfrm>
              <a:off x="10212867" y="3119538"/>
              <a:ext cx="93807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or Forge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Kerberos Tickets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Discovery</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p:cNvSpPr/>
          <p:nvPr/>
        </p:nvSpPr>
        <p:spPr>
          <a:xfrm>
            <a:off x="2029440" y="0"/>
            <a:ext cx="2044800" cy="5944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Lateral Movement</a:t>
            </a:r>
            <a:endParaRPr lang="zh-CN" altLang="en-US" b="1" dirty="0"/>
          </a:p>
        </p:txBody>
      </p:sp>
      <p:sp>
        <p:nvSpPr>
          <p:cNvPr id="50" name="矩形 49"/>
          <p:cNvSpPr/>
          <p:nvPr/>
        </p:nvSpPr>
        <p:spPr>
          <a:xfrm>
            <a:off x="4058880" y="0"/>
            <a:ext cx="2044800" cy="594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Collection</a:t>
            </a:r>
            <a:endParaRPr lang="zh-CN" altLang="en-US" b="1" dirty="0"/>
          </a:p>
        </p:txBody>
      </p:sp>
      <p:sp>
        <p:nvSpPr>
          <p:cNvPr id="52" name="矩形 51"/>
          <p:cNvSpPr/>
          <p:nvPr/>
        </p:nvSpPr>
        <p:spPr>
          <a:xfrm>
            <a:off x="6088320" y="0"/>
            <a:ext cx="2044800" cy="5944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Command </a:t>
            </a:r>
          </a:p>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and Control</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p:cNvSpPr/>
          <p:nvPr/>
        </p:nvSpPr>
        <p:spPr>
          <a:xfrm>
            <a:off x="8117760" y="0"/>
            <a:ext cx="2044800" cy="5944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p:cNvSpPr/>
          <p:nvPr/>
        </p:nvSpPr>
        <p:spPr>
          <a:xfrm>
            <a:off x="10147200" y="0"/>
            <a:ext cx="2044800" cy="59445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Impact</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p:cNvSpPr/>
          <p:nvPr/>
        </p:nvSpPr>
        <p:spPr>
          <a:xfrm>
            <a:off x="-37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Discovery (4)</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Window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Bookmark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Dashboard</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Domain Trust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File and Directory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Service Scanning</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Password Policy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Peripheral Device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Permission Groups Discovery (3)</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System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Discovery (1)</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Information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Network Connections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Owner/User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Time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0" name="矩形 59"/>
          <p:cNvSpPr/>
          <p:nvPr/>
        </p:nvSpPr>
        <p:spPr>
          <a:xfrm>
            <a:off x="2029070" y="4347148"/>
            <a:ext cx="2044800" cy="25206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of Remote Services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Internal </a:t>
            </a:r>
            <a:r>
              <a:rPr lang="en-US" altLang="zh-CN" sz="11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Spearphishing</a:t>
            </a:r>
            <a:endPar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Lateral Tool Transfer</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 Session Hijacking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Services (6)</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Taint Shared Content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 Alternate Authentication Material (4)</a:t>
            </a:r>
          </a:p>
        </p:txBody>
      </p:sp>
      <p:sp>
        <p:nvSpPr>
          <p:cNvPr id="62" name="矩形 61"/>
          <p:cNvSpPr/>
          <p:nvPr/>
        </p:nvSpPr>
        <p:spPr>
          <a:xfrm>
            <a:off x="4058510" y="4347148"/>
            <a:ext cx="2044800" cy="25206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Archive Collected Data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Audio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Collection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Clipboard Data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Cloud Storage Object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Information Repositories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Local System</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Network Shared Drive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Staged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Email Collection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 in the Browser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Screen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Video Capture</a:t>
            </a:r>
          </a:p>
        </p:txBody>
      </p:sp>
      <p:sp>
        <p:nvSpPr>
          <p:cNvPr id="64" name="矩形 63"/>
          <p:cNvSpPr/>
          <p:nvPr/>
        </p:nvSpPr>
        <p:spPr>
          <a:xfrm>
            <a:off x="6087950" y="4347148"/>
            <a:ext cx="2044800" cy="25206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Layer Protocol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Communication Through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Encoding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Obfuscation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Dynamic Resolution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Encrypted Channel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Fallback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Ingress Tool Transfer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Multi-Stage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Non-Application Layer Protocol</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Non-Standard Port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Protocol Tunneling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Proxy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Access Software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Web Service (3)</a:t>
            </a:r>
          </a:p>
        </p:txBody>
      </p:sp>
      <p:sp>
        <p:nvSpPr>
          <p:cNvPr id="66" name="矩形 65"/>
          <p:cNvSpPr/>
          <p:nvPr/>
        </p:nvSpPr>
        <p:spPr>
          <a:xfrm>
            <a:off x="8117390" y="4347148"/>
            <a:ext cx="2044800" cy="25206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Exfiltration</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Transfer Size Limits</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Alternative Protocol (3)</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C2 Channel</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Other Network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Physical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Web Service (2)</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Transfer</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Transfer Data to Cloud Account</a:t>
            </a:r>
          </a:p>
        </p:txBody>
      </p:sp>
      <p:sp>
        <p:nvSpPr>
          <p:cNvPr id="68" name="矩形 67"/>
          <p:cNvSpPr/>
          <p:nvPr/>
        </p:nvSpPr>
        <p:spPr>
          <a:xfrm>
            <a:off x="10146830" y="4347148"/>
            <a:ext cx="2044800" cy="25206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Access Removal</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Destruction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Encrypted for Impact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Manipulation (3)</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Defacement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Disk Wipe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Endpoint Denial of Service (4)</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Firmware Corruption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Inhibit System Recovery</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Denial of Service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Resource Hijacking</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Service Stop</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Shutdown/Reboot</a:t>
            </a:r>
          </a:p>
        </p:txBody>
      </p:sp>
      <p:cxnSp>
        <p:nvCxnSpPr>
          <p:cNvPr id="14" name="直接连接符 13"/>
          <p:cNvCxnSpPr/>
          <p:nvPr/>
        </p:nvCxnSpPr>
        <p:spPr>
          <a:xfrm>
            <a:off x="202907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05851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77380" y="586838"/>
            <a:ext cx="0" cy="375269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106390" y="586838"/>
            <a:ext cx="0" cy="375269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46830" y="586838"/>
            <a:ext cx="0" cy="37526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44504" y="912341"/>
            <a:ext cx="1005403" cy="763757"/>
            <a:chOff x="24504" y="858951"/>
            <a:chExt cx="1005403" cy="763757"/>
          </a:xfrm>
        </p:grpSpPr>
        <p:pic>
          <p:nvPicPr>
            <p:cNvPr id="21" name="图片 20" descr="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059" y="858951"/>
              <a:ext cx="540000" cy="540000"/>
            </a:xfrm>
            <a:prstGeom prst="rect">
              <a:avLst/>
            </a:prstGeom>
          </p:spPr>
        </p:pic>
        <p:sp>
          <p:nvSpPr>
            <p:cNvPr id="80" name="文本框 79"/>
            <p:cNvSpPr txBox="1"/>
            <p:nvPr/>
          </p:nvSpPr>
          <p:spPr>
            <a:xfrm>
              <a:off x="24504" y="1407264"/>
              <a:ext cx="10054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6" name="组合 85"/>
          <p:cNvGrpSpPr/>
          <p:nvPr/>
        </p:nvGrpSpPr>
        <p:grpSpPr>
          <a:xfrm>
            <a:off x="820125" y="1372450"/>
            <a:ext cx="1253869" cy="704543"/>
            <a:chOff x="922877" y="1342450"/>
            <a:chExt cx="1253869" cy="704543"/>
          </a:xfrm>
        </p:grpSpPr>
        <p:pic>
          <p:nvPicPr>
            <p:cNvPr id="10" name="图片 9"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7726" y="1342450"/>
              <a:ext cx="540000" cy="540000"/>
            </a:xfrm>
            <a:prstGeom prst="rect">
              <a:avLst/>
            </a:prstGeom>
          </p:spPr>
        </p:pic>
        <p:sp>
          <p:nvSpPr>
            <p:cNvPr id="81" name="文本框 80"/>
            <p:cNvSpPr txBox="1"/>
            <p:nvPr/>
          </p:nvSpPr>
          <p:spPr>
            <a:xfrm>
              <a:off x="922877" y="1831549"/>
              <a:ext cx="12538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Cloud Service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9" name="组合 88"/>
          <p:cNvGrpSpPr/>
          <p:nvPr/>
        </p:nvGrpSpPr>
        <p:grpSpPr>
          <a:xfrm>
            <a:off x="41265" y="3224773"/>
            <a:ext cx="1503938" cy="780949"/>
            <a:chOff x="117690" y="3368816"/>
            <a:chExt cx="1503938" cy="780949"/>
          </a:xfrm>
        </p:grpSpPr>
        <p:pic>
          <p:nvPicPr>
            <p:cNvPr id="8" name="图片 7" descr="图片包含 桌子, 标志, 游戏机&#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948" y="3368816"/>
              <a:ext cx="540000" cy="540000"/>
            </a:xfrm>
            <a:prstGeom prst="rect">
              <a:avLst/>
            </a:prstGeom>
          </p:spPr>
        </p:pic>
        <p:sp>
          <p:nvSpPr>
            <p:cNvPr id="82" name="文本框 81"/>
            <p:cNvSpPr txBox="1"/>
            <p:nvPr/>
          </p:nvSpPr>
          <p:spPr>
            <a:xfrm>
              <a:off x="117690" y="3934321"/>
              <a:ext cx="150393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Browser Bookmark Discovery</a:t>
              </a:r>
            </a:p>
          </p:txBody>
        </p:sp>
      </p:grpSp>
      <p:grpSp>
        <p:nvGrpSpPr>
          <p:cNvPr id="88" name="组合 87"/>
          <p:cNvGrpSpPr/>
          <p:nvPr/>
        </p:nvGrpSpPr>
        <p:grpSpPr>
          <a:xfrm>
            <a:off x="968968" y="2447717"/>
            <a:ext cx="1026243" cy="868974"/>
            <a:chOff x="988932" y="2348977"/>
            <a:chExt cx="1026243" cy="868974"/>
          </a:xfrm>
        </p:grpSpPr>
        <p:pic>
          <p:nvPicPr>
            <p:cNvPr id="19" name="图片 18" descr="图标&#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2292" y="2348977"/>
              <a:ext cx="540000" cy="540000"/>
            </a:xfrm>
            <a:prstGeom prst="rect">
              <a:avLst/>
            </a:prstGeom>
          </p:spPr>
        </p:pic>
        <p:sp>
          <p:nvSpPr>
            <p:cNvPr id="83" name="文本框 82"/>
            <p:cNvSpPr txBox="1"/>
            <p:nvPr/>
          </p:nvSpPr>
          <p:spPr>
            <a:xfrm>
              <a:off x="988932" y="2879397"/>
              <a:ext cx="102624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Permission Groups</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Discovery</a:t>
              </a:r>
            </a:p>
          </p:txBody>
        </p:sp>
      </p:grpSp>
      <p:grpSp>
        <p:nvGrpSpPr>
          <p:cNvPr id="87" name="组合 86"/>
          <p:cNvGrpSpPr/>
          <p:nvPr/>
        </p:nvGrpSpPr>
        <p:grpSpPr>
          <a:xfrm>
            <a:off x="35498" y="2090368"/>
            <a:ext cx="1032655" cy="763757"/>
            <a:chOff x="73302" y="2133435"/>
            <a:chExt cx="1032655" cy="763757"/>
          </a:xfrm>
        </p:grpSpPr>
        <p:pic>
          <p:nvPicPr>
            <p:cNvPr id="12" name="图片 11" descr="图片包含 游戏机, 钟表, 日落, 人们&#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049" y="2133435"/>
              <a:ext cx="540000" cy="540000"/>
            </a:xfrm>
            <a:prstGeom prst="rect">
              <a:avLst/>
            </a:prstGeom>
          </p:spPr>
        </p:pic>
        <p:sp>
          <p:nvSpPr>
            <p:cNvPr id="84" name="文本框 83"/>
            <p:cNvSpPr txBox="1"/>
            <p:nvPr/>
          </p:nvSpPr>
          <p:spPr>
            <a:xfrm>
              <a:off x="73302" y="2681748"/>
              <a:ext cx="103265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Software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1" name="组合 90"/>
          <p:cNvGrpSpPr/>
          <p:nvPr/>
        </p:nvGrpSpPr>
        <p:grpSpPr>
          <a:xfrm>
            <a:off x="2506762" y="1601639"/>
            <a:ext cx="901209" cy="752398"/>
            <a:chOff x="2475402" y="1697524"/>
            <a:chExt cx="901209" cy="752398"/>
          </a:xfrm>
        </p:grpSpPr>
        <p:pic>
          <p:nvPicPr>
            <p:cNvPr id="30" name="图片 29" descr="图片包含 游戏机, 盘子, 钟表, 画&#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1985" y="1697524"/>
              <a:ext cx="540000" cy="540000"/>
            </a:xfrm>
            <a:prstGeom prst="rect">
              <a:avLst/>
            </a:prstGeom>
          </p:spPr>
        </p:pic>
        <p:sp>
          <p:nvSpPr>
            <p:cNvPr id="90" name="文本框 89"/>
            <p:cNvSpPr txBox="1"/>
            <p:nvPr/>
          </p:nvSpPr>
          <p:spPr>
            <a:xfrm>
              <a:off x="2475402" y="2234478"/>
              <a:ext cx="90120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3" name="组合 92"/>
          <p:cNvGrpSpPr/>
          <p:nvPr/>
        </p:nvGrpSpPr>
        <p:grpSpPr>
          <a:xfrm>
            <a:off x="2420763" y="2466387"/>
            <a:ext cx="1127232" cy="923737"/>
            <a:chOff x="2419311" y="2607414"/>
            <a:chExt cx="1127232" cy="923737"/>
          </a:xfrm>
        </p:grpSpPr>
        <p:pic>
          <p:nvPicPr>
            <p:cNvPr id="26" name="图片 25" descr="图标&#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2545" y="2607414"/>
              <a:ext cx="540000" cy="540000"/>
            </a:xfrm>
            <a:prstGeom prst="rect">
              <a:avLst/>
            </a:prstGeom>
          </p:spPr>
        </p:pic>
        <p:sp>
          <p:nvSpPr>
            <p:cNvPr id="92" name="文本框 91"/>
            <p:cNvSpPr txBox="1"/>
            <p:nvPr/>
          </p:nvSpPr>
          <p:spPr>
            <a:xfrm>
              <a:off x="2419311" y="3192597"/>
              <a:ext cx="1127232"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Replication Through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Removable Media</a:t>
              </a:r>
            </a:p>
          </p:txBody>
        </p:sp>
      </p:grpSp>
      <p:grpSp>
        <p:nvGrpSpPr>
          <p:cNvPr id="95" name="组合 94"/>
          <p:cNvGrpSpPr/>
          <p:nvPr/>
        </p:nvGrpSpPr>
        <p:grpSpPr>
          <a:xfrm>
            <a:off x="2411957" y="722932"/>
            <a:ext cx="1146468" cy="784747"/>
            <a:chOff x="2411957" y="713505"/>
            <a:chExt cx="1146468" cy="784747"/>
          </a:xfrm>
        </p:grpSpPr>
        <p:pic>
          <p:nvPicPr>
            <p:cNvPr id="28" name="图片 27" descr="图标&#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8122" y="713505"/>
              <a:ext cx="588600" cy="540000"/>
            </a:xfrm>
            <a:prstGeom prst="rect">
              <a:avLst/>
            </a:prstGeom>
          </p:spPr>
        </p:pic>
        <p:sp>
          <p:nvSpPr>
            <p:cNvPr id="94" name="文本框 93"/>
            <p:cNvSpPr txBox="1"/>
            <p:nvPr/>
          </p:nvSpPr>
          <p:spPr>
            <a:xfrm>
              <a:off x="2411957" y="1282808"/>
              <a:ext cx="114646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Lateral Tool Transfer</a:t>
              </a:r>
            </a:p>
          </p:txBody>
        </p:sp>
      </p:grpSp>
      <p:grpSp>
        <p:nvGrpSpPr>
          <p:cNvPr id="97" name="组合 96"/>
          <p:cNvGrpSpPr/>
          <p:nvPr/>
        </p:nvGrpSpPr>
        <p:grpSpPr>
          <a:xfrm>
            <a:off x="2240534" y="3428626"/>
            <a:ext cx="1667444" cy="750229"/>
            <a:chOff x="2215354" y="3428626"/>
            <a:chExt cx="1667444" cy="750229"/>
          </a:xfrm>
        </p:grpSpPr>
        <p:pic>
          <p:nvPicPr>
            <p:cNvPr id="23" name="图片 22" descr="图标&#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93345" y="3428626"/>
              <a:ext cx="540000" cy="540000"/>
            </a:xfrm>
            <a:prstGeom prst="rect">
              <a:avLst/>
            </a:prstGeom>
          </p:spPr>
        </p:pic>
        <p:sp>
          <p:nvSpPr>
            <p:cNvPr id="96" name="文本框 95"/>
            <p:cNvSpPr txBox="1"/>
            <p:nvPr/>
          </p:nvSpPr>
          <p:spPr>
            <a:xfrm>
              <a:off x="2215354" y="3963411"/>
              <a:ext cx="166744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 Session Hijacking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9" name="组合 98"/>
          <p:cNvGrpSpPr/>
          <p:nvPr/>
        </p:nvGrpSpPr>
        <p:grpSpPr>
          <a:xfrm>
            <a:off x="4081455" y="651023"/>
            <a:ext cx="1244251" cy="725885"/>
            <a:chOff x="4677437" y="3345248"/>
            <a:chExt cx="1244251" cy="725885"/>
          </a:xfrm>
        </p:grpSpPr>
        <p:pic>
          <p:nvPicPr>
            <p:cNvPr id="40" name="图片 39" descr="图标&#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37004" y="3345248"/>
              <a:ext cx="540000" cy="540000"/>
            </a:xfrm>
            <a:prstGeom prst="rect">
              <a:avLst/>
            </a:prstGeom>
          </p:spPr>
        </p:pic>
        <p:sp>
          <p:nvSpPr>
            <p:cNvPr id="98" name="文本框 97"/>
            <p:cNvSpPr txBox="1"/>
            <p:nvPr/>
          </p:nvSpPr>
          <p:spPr>
            <a:xfrm>
              <a:off x="4677437" y="3855689"/>
              <a:ext cx="124425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Local System</a:t>
              </a:r>
            </a:p>
          </p:txBody>
        </p:sp>
      </p:grpSp>
      <p:grpSp>
        <p:nvGrpSpPr>
          <p:cNvPr id="101" name="组合 100"/>
          <p:cNvGrpSpPr/>
          <p:nvPr/>
        </p:nvGrpSpPr>
        <p:grpSpPr>
          <a:xfrm>
            <a:off x="5137054" y="1322752"/>
            <a:ext cx="917239" cy="706691"/>
            <a:chOff x="5005232" y="1313481"/>
            <a:chExt cx="917239" cy="706691"/>
          </a:xfrm>
        </p:grpSpPr>
        <p:pic>
          <p:nvPicPr>
            <p:cNvPr id="34" name="图片 33" descr="图标&#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78619" y="1313481"/>
              <a:ext cx="540000" cy="540000"/>
            </a:xfrm>
            <a:prstGeom prst="rect">
              <a:avLst/>
            </a:prstGeom>
          </p:spPr>
        </p:pic>
        <p:sp>
          <p:nvSpPr>
            <p:cNvPr id="100" name="文本框 99"/>
            <p:cNvSpPr txBox="1"/>
            <p:nvPr/>
          </p:nvSpPr>
          <p:spPr>
            <a:xfrm>
              <a:off x="5005232" y="1804728"/>
              <a:ext cx="91723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Email Collection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3" name="组合 102"/>
          <p:cNvGrpSpPr/>
          <p:nvPr/>
        </p:nvGrpSpPr>
        <p:grpSpPr>
          <a:xfrm>
            <a:off x="4107189" y="1829547"/>
            <a:ext cx="1285929" cy="861333"/>
            <a:chOff x="4015671" y="1843704"/>
            <a:chExt cx="1285929" cy="861333"/>
          </a:xfrm>
        </p:grpSpPr>
        <p:pic>
          <p:nvPicPr>
            <p:cNvPr id="36" name="图片 35" descr="图标&#10;&#10;描述已自动生成"/>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62092" y="1843704"/>
              <a:ext cx="540000" cy="540000"/>
            </a:xfrm>
            <a:prstGeom prst="rect">
              <a:avLst/>
            </a:prstGeom>
          </p:spPr>
        </p:pic>
        <p:sp>
          <p:nvSpPr>
            <p:cNvPr id="102" name="文本框 101"/>
            <p:cNvSpPr txBox="1"/>
            <p:nvPr/>
          </p:nvSpPr>
          <p:spPr>
            <a:xfrm>
              <a:off x="4015671" y="2366483"/>
              <a:ext cx="128592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Information Repositories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5" name="组合 104"/>
          <p:cNvGrpSpPr/>
          <p:nvPr/>
        </p:nvGrpSpPr>
        <p:grpSpPr>
          <a:xfrm>
            <a:off x="4935879" y="2753575"/>
            <a:ext cx="1200970" cy="759254"/>
            <a:chOff x="5027619" y="2669849"/>
            <a:chExt cx="1200970" cy="759254"/>
          </a:xfrm>
        </p:grpSpPr>
        <p:pic>
          <p:nvPicPr>
            <p:cNvPr id="38" name="图片 37" descr="图标&#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99482" y="2669849"/>
              <a:ext cx="540000" cy="540000"/>
            </a:xfrm>
            <a:prstGeom prst="rect">
              <a:avLst/>
            </a:prstGeom>
          </p:spPr>
        </p:pic>
        <p:sp>
          <p:nvSpPr>
            <p:cNvPr id="104" name="文本框 103"/>
            <p:cNvSpPr txBox="1"/>
            <p:nvPr/>
          </p:nvSpPr>
          <p:spPr>
            <a:xfrm>
              <a:off x="5027619" y="3213659"/>
              <a:ext cx="120097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Archive Collected Data</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7" name="组合 106"/>
          <p:cNvGrpSpPr/>
          <p:nvPr/>
        </p:nvGrpSpPr>
        <p:grpSpPr>
          <a:xfrm>
            <a:off x="4269332" y="3245910"/>
            <a:ext cx="821059" cy="825223"/>
            <a:chOff x="4269152" y="3294278"/>
            <a:chExt cx="821059" cy="825223"/>
          </a:xfrm>
        </p:grpSpPr>
        <p:pic>
          <p:nvPicPr>
            <p:cNvPr id="32" name="图片 31" descr="图标&#10;&#10;描述已自动生成"/>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30374" y="3294278"/>
              <a:ext cx="540000" cy="540000"/>
            </a:xfrm>
            <a:prstGeom prst="rect">
              <a:avLst/>
            </a:prstGeom>
          </p:spPr>
        </p:pic>
        <p:sp>
          <p:nvSpPr>
            <p:cNvPr id="106" name="文本框 105"/>
            <p:cNvSpPr txBox="1"/>
            <p:nvPr/>
          </p:nvSpPr>
          <p:spPr>
            <a:xfrm>
              <a:off x="4269152" y="3904057"/>
              <a:ext cx="82105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Input Capture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9" name="组合 108"/>
          <p:cNvGrpSpPr/>
          <p:nvPr/>
        </p:nvGrpSpPr>
        <p:grpSpPr>
          <a:xfrm>
            <a:off x="6332115" y="806376"/>
            <a:ext cx="540000" cy="710175"/>
            <a:chOff x="6332115" y="891464"/>
            <a:chExt cx="540000" cy="710175"/>
          </a:xfrm>
        </p:grpSpPr>
        <p:pic>
          <p:nvPicPr>
            <p:cNvPr id="44" name="图片 43" descr="图片包含 形状&#10;&#10;描述已自动生成"/>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32115" y="891464"/>
              <a:ext cx="540000" cy="540000"/>
            </a:xfrm>
            <a:prstGeom prst="rect">
              <a:avLst/>
            </a:prstGeom>
          </p:spPr>
        </p:pic>
        <p:sp>
          <p:nvSpPr>
            <p:cNvPr id="108" name="文本框 107"/>
            <p:cNvSpPr txBox="1"/>
            <p:nvPr/>
          </p:nvSpPr>
          <p:spPr>
            <a:xfrm>
              <a:off x="6387199" y="1386195"/>
              <a:ext cx="4459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Proxy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1" name="组合 110"/>
          <p:cNvGrpSpPr/>
          <p:nvPr/>
        </p:nvGrpSpPr>
        <p:grpSpPr>
          <a:xfrm>
            <a:off x="6266495" y="3234685"/>
            <a:ext cx="930063" cy="705433"/>
            <a:chOff x="6928985" y="3485630"/>
            <a:chExt cx="930063" cy="705433"/>
          </a:xfrm>
        </p:grpSpPr>
        <p:pic>
          <p:nvPicPr>
            <p:cNvPr id="42" name="图片 41" descr="图标&#10;&#10;描述已自动生成"/>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13993" y="3485630"/>
              <a:ext cx="540000" cy="540000"/>
            </a:xfrm>
            <a:prstGeom prst="rect">
              <a:avLst/>
            </a:prstGeom>
          </p:spPr>
        </p:pic>
        <p:sp>
          <p:nvSpPr>
            <p:cNvPr id="110" name="文本框 109"/>
            <p:cNvSpPr txBox="1"/>
            <p:nvPr/>
          </p:nvSpPr>
          <p:spPr>
            <a:xfrm>
              <a:off x="6928985" y="3975619"/>
              <a:ext cx="93006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Traffic Signaling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3" name="组合 112"/>
          <p:cNvGrpSpPr/>
          <p:nvPr/>
        </p:nvGrpSpPr>
        <p:grpSpPr>
          <a:xfrm>
            <a:off x="7142911" y="2463183"/>
            <a:ext cx="838691" cy="657249"/>
            <a:chOff x="7047627" y="2671320"/>
            <a:chExt cx="838691" cy="657249"/>
          </a:xfrm>
        </p:grpSpPr>
        <p:pic>
          <p:nvPicPr>
            <p:cNvPr id="49" name="图片 48" descr="图片包含 形状&#10;&#10;描述已自动生成"/>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73628" y="2671320"/>
              <a:ext cx="540000" cy="540000"/>
            </a:xfrm>
            <a:prstGeom prst="rect">
              <a:avLst/>
            </a:prstGeom>
          </p:spPr>
        </p:pic>
        <p:sp>
          <p:nvSpPr>
            <p:cNvPr id="112" name="文本框 111"/>
            <p:cNvSpPr txBox="1"/>
            <p:nvPr/>
          </p:nvSpPr>
          <p:spPr>
            <a:xfrm>
              <a:off x="7047627" y="3113125"/>
              <a:ext cx="83869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Encoding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5" name="组合 114"/>
          <p:cNvGrpSpPr/>
          <p:nvPr/>
        </p:nvGrpSpPr>
        <p:grpSpPr>
          <a:xfrm>
            <a:off x="6169636" y="1933230"/>
            <a:ext cx="1011815" cy="894426"/>
            <a:chOff x="6470356" y="1992210"/>
            <a:chExt cx="1011815" cy="894426"/>
          </a:xfrm>
        </p:grpSpPr>
        <p:pic>
          <p:nvPicPr>
            <p:cNvPr id="53" name="图片 52" descr="图标&#10;&#10;描述已自动生成"/>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35185" y="1992210"/>
              <a:ext cx="540000" cy="540000"/>
            </a:xfrm>
            <a:prstGeom prst="rect">
              <a:avLst/>
            </a:prstGeom>
          </p:spPr>
        </p:pic>
        <p:sp>
          <p:nvSpPr>
            <p:cNvPr id="114" name="文本框 113"/>
            <p:cNvSpPr txBox="1"/>
            <p:nvPr/>
          </p:nvSpPr>
          <p:spPr>
            <a:xfrm>
              <a:off x="6470356" y="2548082"/>
              <a:ext cx="10118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Application Layer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8" name="组合 117"/>
          <p:cNvGrpSpPr/>
          <p:nvPr/>
        </p:nvGrpSpPr>
        <p:grpSpPr>
          <a:xfrm>
            <a:off x="7122605" y="1023600"/>
            <a:ext cx="1043876" cy="752713"/>
            <a:chOff x="7074893" y="1031107"/>
            <a:chExt cx="1043876" cy="752713"/>
          </a:xfrm>
        </p:grpSpPr>
        <p:pic>
          <p:nvPicPr>
            <p:cNvPr id="46" name="图片 45" descr="图标&#10;&#10;描述已自动生成"/>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75745" y="1031107"/>
              <a:ext cx="540000" cy="540000"/>
            </a:xfrm>
            <a:prstGeom prst="rect">
              <a:avLst/>
            </a:prstGeom>
          </p:spPr>
        </p:pic>
        <p:sp>
          <p:nvSpPr>
            <p:cNvPr id="117" name="文本框 116"/>
            <p:cNvSpPr txBox="1"/>
            <p:nvPr/>
          </p:nvSpPr>
          <p:spPr>
            <a:xfrm>
              <a:off x="7074893" y="1568376"/>
              <a:ext cx="10438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Encrypted Channel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0" name="组合 119"/>
          <p:cNvGrpSpPr/>
          <p:nvPr/>
        </p:nvGrpSpPr>
        <p:grpSpPr>
          <a:xfrm>
            <a:off x="9064617" y="1636992"/>
            <a:ext cx="1072730" cy="882364"/>
            <a:chOff x="9036371" y="1787430"/>
            <a:chExt cx="1072730" cy="882364"/>
          </a:xfrm>
        </p:grpSpPr>
        <p:pic>
          <p:nvPicPr>
            <p:cNvPr id="65" name="图片 64" descr="图标&#10;&#10;描述已自动生成"/>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66000" y="1787430"/>
              <a:ext cx="540000" cy="540000"/>
            </a:xfrm>
            <a:prstGeom prst="rect">
              <a:avLst/>
            </a:prstGeom>
          </p:spPr>
        </p:pic>
        <p:sp>
          <p:nvSpPr>
            <p:cNvPr id="119" name="文本框 118"/>
            <p:cNvSpPr txBox="1"/>
            <p:nvPr/>
          </p:nvSpPr>
          <p:spPr>
            <a:xfrm>
              <a:off x="9036371" y="2331240"/>
              <a:ext cx="1072730"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Alternative 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2" name="组合 121"/>
          <p:cNvGrpSpPr/>
          <p:nvPr/>
        </p:nvGrpSpPr>
        <p:grpSpPr>
          <a:xfrm>
            <a:off x="8208703" y="1059009"/>
            <a:ext cx="970137" cy="874221"/>
            <a:chOff x="8208703" y="1059009"/>
            <a:chExt cx="970137" cy="874221"/>
          </a:xfrm>
        </p:grpSpPr>
        <p:pic>
          <p:nvPicPr>
            <p:cNvPr id="61" name="图片 60" descr="图标&#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30318" y="1059009"/>
              <a:ext cx="540000" cy="540000"/>
            </a:xfrm>
            <a:prstGeom prst="rect">
              <a:avLst/>
            </a:prstGeom>
          </p:spPr>
        </p:pic>
        <p:sp>
          <p:nvSpPr>
            <p:cNvPr id="121" name="文本框 120"/>
            <p:cNvSpPr txBox="1"/>
            <p:nvPr/>
          </p:nvSpPr>
          <p:spPr>
            <a:xfrm>
              <a:off x="8208703" y="1594676"/>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4" name="组合 123"/>
          <p:cNvGrpSpPr/>
          <p:nvPr/>
        </p:nvGrpSpPr>
        <p:grpSpPr>
          <a:xfrm>
            <a:off x="8274651" y="2495881"/>
            <a:ext cx="970137" cy="789815"/>
            <a:chOff x="8274651" y="2505693"/>
            <a:chExt cx="970137" cy="789815"/>
          </a:xfrm>
        </p:grpSpPr>
        <p:pic>
          <p:nvPicPr>
            <p:cNvPr id="57" name="图片 56" descr="图标&#10;&#10;描述已自动生成"/>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440086" y="2505693"/>
              <a:ext cx="540000" cy="540000"/>
            </a:xfrm>
            <a:prstGeom prst="rect">
              <a:avLst/>
            </a:prstGeom>
          </p:spPr>
        </p:pic>
        <p:sp>
          <p:nvSpPr>
            <p:cNvPr id="123" name="文本框 122"/>
            <p:cNvSpPr txBox="1"/>
            <p:nvPr/>
          </p:nvSpPr>
          <p:spPr>
            <a:xfrm>
              <a:off x="8274651" y="2956954"/>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6" name="组合 125"/>
          <p:cNvGrpSpPr/>
          <p:nvPr/>
        </p:nvGrpSpPr>
        <p:grpSpPr>
          <a:xfrm>
            <a:off x="8914733" y="3259271"/>
            <a:ext cx="1247457" cy="846429"/>
            <a:chOff x="8921772" y="3262966"/>
            <a:chExt cx="1247457" cy="846429"/>
          </a:xfrm>
        </p:grpSpPr>
        <p:pic>
          <p:nvPicPr>
            <p:cNvPr id="69" name="图片 68" descr="图标&#10;&#10;描述已自动生成"/>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264301" y="3262966"/>
              <a:ext cx="540000" cy="540000"/>
            </a:xfrm>
            <a:prstGeom prst="rect">
              <a:avLst/>
            </a:prstGeom>
          </p:spPr>
        </p:pic>
        <p:sp>
          <p:nvSpPr>
            <p:cNvPr id="125" name="文本框 124"/>
            <p:cNvSpPr txBox="1"/>
            <p:nvPr/>
          </p:nvSpPr>
          <p:spPr>
            <a:xfrm>
              <a:off x="8921772" y="3770841"/>
              <a:ext cx="124745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Other Network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8" name="组合 127"/>
          <p:cNvGrpSpPr/>
          <p:nvPr/>
        </p:nvGrpSpPr>
        <p:grpSpPr>
          <a:xfrm>
            <a:off x="10232528" y="682791"/>
            <a:ext cx="888385" cy="882594"/>
            <a:chOff x="10431110" y="721626"/>
            <a:chExt cx="888385" cy="882594"/>
          </a:xfrm>
        </p:grpSpPr>
        <p:pic>
          <p:nvPicPr>
            <p:cNvPr id="79" name="图片 78" descr="图标&#10;&#10;描述已自动生成"/>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605303" y="721626"/>
              <a:ext cx="540000" cy="540000"/>
            </a:xfrm>
            <a:prstGeom prst="rect">
              <a:avLst/>
            </a:prstGeom>
          </p:spPr>
        </p:pic>
        <p:sp>
          <p:nvSpPr>
            <p:cNvPr id="127" name="文本框 126"/>
            <p:cNvSpPr txBox="1"/>
            <p:nvPr/>
          </p:nvSpPr>
          <p:spPr>
            <a:xfrm>
              <a:off x="10431110" y="1265666"/>
              <a:ext cx="88838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Access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Removal</a:t>
              </a:r>
            </a:p>
          </p:txBody>
        </p:sp>
      </p:grpSp>
      <p:grpSp>
        <p:nvGrpSpPr>
          <p:cNvPr id="130" name="组合 129"/>
          <p:cNvGrpSpPr/>
          <p:nvPr/>
        </p:nvGrpSpPr>
        <p:grpSpPr>
          <a:xfrm>
            <a:off x="10984028" y="1160667"/>
            <a:ext cx="1148071" cy="704885"/>
            <a:chOff x="11022101" y="1179885"/>
            <a:chExt cx="1148071" cy="704885"/>
          </a:xfrm>
        </p:grpSpPr>
        <p:pic>
          <p:nvPicPr>
            <p:cNvPr id="77" name="图片 76" descr="图标&#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334685" y="1179885"/>
              <a:ext cx="540000" cy="540000"/>
            </a:xfrm>
            <a:prstGeom prst="rect">
              <a:avLst/>
            </a:prstGeom>
          </p:spPr>
        </p:pic>
        <p:sp>
          <p:nvSpPr>
            <p:cNvPr id="129" name="文本框 128"/>
            <p:cNvSpPr txBox="1"/>
            <p:nvPr/>
          </p:nvSpPr>
          <p:spPr>
            <a:xfrm>
              <a:off x="11022101" y="1669326"/>
              <a:ext cx="114807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Firmware Corruption</a:t>
              </a:r>
            </a:p>
          </p:txBody>
        </p:sp>
      </p:grpSp>
      <p:grpSp>
        <p:nvGrpSpPr>
          <p:cNvPr id="132" name="组合 131"/>
          <p:cNvGrpSpPr/>
          <p:nvPr/>
        </p:nvGrpSpPr>
        <p:grpSpPr>
          <a:xfrm>
            <a:off x="10419478" y="1890743"/>
            <a:ext cx="728084" cy="730292"/>
            <a:chOff x="10360350" y="1943379"/>
            <a:chExt cx="728084" cy="730292"/>
          </a:xfrm>
        </p:grpSpPr>
        <p:pic>
          <p:nvPicPr>
            <p:cNvPr id="71" name="图片 70" descr="停止标志&#10;&#10;描述已自动生成"/>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49931" y="1943379"/>
              <a:ext cx="540000" cy="540000"/>
            </a:xfrm>
            <a:prstGeom prst="rect">
              <a:avLst/>
            </a:prstGeom>
          </p:spPr>
        </p:pic>
        <p:sp>
          <p:nvSpPr>
            <p:cNvPr id="131" name="文本框 130"/>
            <p:cNvSpPr txBox="1"/>
            <p:nvPr/>
          </p:nvSpPr>
          <p:spPr>
            <a:xfrm>
              <a:off x="10360350" y="2458227"/>
              <a:ext cx="72808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 Stop</a:t>
              </a:r>
            </a:p>
          </p:txBody>
        </p:sp>
      </p:grpSp>
      <p:grpSp>
        <p:nvGrpSpPr>
          <p:cNvPr id="134" name="组合 133"/>
          <p:cNvGrpSpPr/>
          <p:nvPr/>
        </p:nvGrpSpPr>
        <p:grpSpPr>
          <a:xfrm>
            <a:off x="11164212" y="2467143"/>
            <a:ext cx="901209" cy="875689"/>
            <a:chOff x="11093253" y="2555844"/>
            <a:chExt cx="901209" cy="875689"/>
          </a:xfrm>
        </p:grpSpPr>
        <p:pic>
          <p:nvPicPr>
            <p:cNvPr id="75" name="图片 74" descr="图标&#10;&#10;描述已自动生成"/>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73858" y="2555844"/>
              <a:ext cx="540000" cy="540000"/>
            </a:xfrm>
            <a:prstGeom prst="rect">
              <a:avLst/>
            </a:prstGeom>
          </p:spPr>
        </p:pic>
        <p:sp>
          <p:nvSpPr>
            <p:cNvPr id="133" name="文本框 132"/>
            <p:cNvSpPr txBox="1"/>
            <p:nvPr/>
          </p:nvSpPr>
          <p:spPr>
            <a:xfrm>
              <a:off x="11093253" y="3092979"/>
              <a:ext cx="90120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Denial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 Service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6" name="组合 135"/>
          <p:cNvGrpSpPr/>
          <p:nvPr/>
        </p:nvGrpSpPr>
        <p:grpSpPr>
          <a:xfrm>
            <a:off x="10353979" y="3146868"/>
            <a:ext cx="998991" cy="855600"/>
            <a:chOff x="10210558" y="3046691"/>
            <a:chExt cx="998991" cy="855600"/>
          </a:xfrm>
        </p:grpSpPr>
        <p:pic>
          <p:nvPicPr>
            <p:cNvPr id="73" name="图片 72" descr="图标&#10;&#10;描述已自动生成"/>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393537" y="3046691"/>
              <a:ext cx="540000" cy="540000"/>
            </a:xfrm>
            <a:prstGeom prst="rect">
              <a:avLst/>
            </a:prstGeom>
          </p:spPr>
        </p:pic>
        <p:sp>
          <p:nvSpPr>
            <p:cNvPr id="135" name="文本框 134"/>
            <p:cNvSpPr txBox="1"/>
            <p:nvPr/>
          </p:nvSpPr>
          <p:spPr>
            <a:xfrm>
              <a:off x="10210558" y="3563737"/>
              <a:ext cx="99899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Shutdown/</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Reboot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反编译工具来解析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攻击样本，根据其</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反编译生成的汇编指令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来分析了解其相应的行为。例如上图截取到的指令片段，根据</a:t>
            </a:r>
            <a:r>
              <a:rPr lang="zh-CN" altLang="en-US" kern="100" dirty="0">
                <a:latin typeface="等线" panose="02010600030101010101" pitchFamily="2" charset="-122"/>
                <a:ea typeface="等线" panose="02010600030101010101" pitchFamily="2" charset="-122"/>
                <a:cs typeface="Times New Roman" panose="02020603050405020304" pitchFamily="18" charset="0"/>
              </a:rPr>
              <a:t>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指令片段</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以往的攻击样本提取得到指令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进行比对，进而分析其是否存在相同的攻击行为，最终根据其相似程度来判断是否可归结为同一类型的攻击。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12" name="图片 11"/>
          <p:cNvPicPr>
            <a:picLocks noChangeAspect="1"/>
          </p:cNvPicPr>
          <p:nvPr/>
        </p:nvPicPr>
        <p:blipFill>
          <a:blip r:embed="rId2"/>
          <a:stretch>
            <a:fillRect/>
          </a:stretch>
        </p:blipFill>
        <p:spPr>
          <a:xfrm>
            <a:off x="8769889" y="961622"/>
            <a:ext cx="2554543" cy="1210353"/>
          </a:xfrm>
          <a:prstGeom prst="rect">
            <a:avLst/>
          </a:prstGeom>
        </p:spPr>
      </p:pic>
      <p:pic>
        <p:nvPicPr>
          <p:cNvPr id="15" name="图片 14"/>
          <p:cNvPicPr>
            <a:picLocks noChangeAspect="1"/>
          </p:cNvPicPr>
          <p:nvPr/>
        </p:nvPicPr>
        <p:blipFill>
          <a:blip r:embed="rId3"/>
          <a:stretch>
            <a:fillRect/>
          </a:stretch>
        </p:blipFill>
        <p:spPr>
          <a:xfrm>
            <a:off x="213707" y="1095676"/>
            <a:ext cx="3107186" cy="806403"/>
          </a:xfrm>
          <a:prstGeom prst="rect">
            <a:avLst/>
          </a:prstGeom>
        </p:spPr>
      </p:pic>
      <p:sp>
        <p:nvSpPr>
          <p:cNvPr id="18" name="箭头: 下 17"/>
          <p:cNvSpPr/>
          <p:nvPr/>
        </p:nvSpPr>
        <p:spPr>
          <a:xfrm>
            <a:off x="1628310" y="1970499"/>
            <a:ext cx="138990" cy="460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p:cNvCxnSpPr>
            <a:endCxn id="19" idx="1"/>
          </p:cNvCxnSpPr>
          <p:nvPr/>
        </p:nvCxnSpPr>
        <p:spPr>
          <a:xfrm flipV="1">
            <a:off x="2144839" y="2008646"/>
            <a:ext cx="1819579" cy="895269"/>
          </a:xfrm>
          <a:prstGeom prst="bentConnector3">
            <a:avLst>
              <a:gd name="adj1" fmla="val 50000"/>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pic>
        <p:nvPicPr>
          <p:cNvPr id="9" name="图片 8"/>
          <p:cNvPicPr>
            <a:picLocks noChangeAspect="1"/>
          </p:cNvPicPr>
          <p:nvPr/>
        </p:nvPicPr>
        <p:blipFill>
          <a:blip r:embed="rId4"/>
          <a:stretch>
            <a:fillRect/>
          </a:stretch>
        </p:blipFill>
        <p:spPr>
          <a:xfrm>
            <a:off x="1323668" y="2575502"/>
            <a:ext cx="695325" cy="666750"/>
          </a:xfrm>
          <a:prstGeom prst="rect">
            <a:avLst/>
          </a:prstGeom>
        </p:spPr>
      </p:pic>
      <p:pic>
        <p:nvPicPr>
          <p:cNvPr id="14" name="图片 13"/>
          <p:cNvPicPr>
            <a:picLocks noChangeAspect="1"/>
          </p:cNvPicPr>
          <p:nvPr/>
        </p:nvPicPr>
        <p:blipFill>
          <a:blip r:embed="rId5"/>
          <a:stretch>
            <a:fillRect/>
          </a:stretch>
        </p:blipFill>
        <p:spPr>
          <a:xfrm>
            <a:off x="3954704" y="3257360"/>
            <a:ext cx="3612566" cy="1745466"/>
          </a:xfrm>
          <a:prstGeom prst="rect">
            <a:avLst/>
          </a:prstGeom>
        </p:spPr>
      </p:pic>
      <p:pic>
        <p:nvPicPr>
          <p:cNvPr id="19" name="图片 18"/>
          <p:cNvPicPr>
            <a:picLocks noChangeAspect="1"/>
          </p:cNvPicPr>
          <p:nvPr/>
        </p:nvPicPr>
        <p:blipFill>
          <a:blip r:embed="rId6"/>
          <a:stretch>
            <a:fillRect/>
          </a:stretch>
        </p:blipFill>
        <p:spPr>
          <a:xfrm>
            <a:off x="3964418" y="1011550"/>
            <a:ext cx="2595383" cy="1994192"/>
          </a:xfrm>
          <a:prstGeom prst="rect">
            <a:avLst/>
          </a:prstGeom>
        </p:spPr>
      </p:pic>
      <p:sp>
        <p:nvSpPr>
          <p:cNvPr id="6" name="椭圆 5"/>
          <p:cNvSpPr/>
          <p:nvPr/>
        </p:nvSpPr>
        <p:spPr>
          <a:xfrm>
            <a:off x="4373248" y="1435282"/>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29" name="连接符: 肘形 28"/>
          <p:cNvCxnSpPr/>
          <p:nvPr/>
        </p:nvCxnSpPr>
        <p:spPr>
          <a:xfrm>
            <a:off x="2211783" y="2899175"/>
            <a:ext cx="1703447" cy="94338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p:cNvCxnSpPr/>
          <p:nvPr/>
        </p:nvCxnSpPr>
        <p:spPr>
          <a:xfrm flipV="1">
            <a:off x="5809753" y="1498877"/>
            <a:ext cx="2836451" cy="33421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椭圆 33"/>
          <p:cNvSpPr/>
          <p:nvPr/>
        </p:nvSpPr>
        <p:spPr>
          <a:xfrm>
            <a:off x="5033638" y="3792051"/>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35" name="直接箭头连接符 34"/>
          <p:cNvCxnSpPr/>
          <p:nvPr/>
        </p:nvCxnSpPr>
        <p:spPr>
          <a:xfrm flipV="1">
            <a:off x="6507331" y="1762953"/>
            <a:ext cx="2059620" cy="242415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5" name="图片 44"/>
          <p:cNvPicPr>
            <a:picLocks noChangeAspect="1"/>
          </p:cNvPicPr>
          <p:nvPr/>
        </p:nvPicPr>
        <p:blipFill>
          <a:blip r:embed="rId7"/>
          <a:stretch>
            <a:fillRect/>
          </a:stretch>
        </p:blipFill>
        <p:spPr>
          <a:xfrm>
            <a:off x="8628942" y="3381030"/>
            <a:ext cx="2962482" cy="1471255"/>
          </a:xfrm>
          <a:prstGeom prst="rect">
            <a:avLst/>
          </a:prstGeom>
        </p:spPr>
      </p:pic>
      <p:sp>
        <p:nvSpPr>
          <p:cNvPr id="46" name="箭头: 上下 45"/>
          <p:cNvSpPr/>
          <p:nvPr/>
        </p:nvSpPr>
        <p:spPr>
          <a:xfrm>
            <a:off x="9760637" y="2298515"/>
            <a:ext cx="349546" cy="97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0130686" y="2619632"/>
            <a:ext cx="1257816" cy="369332"/>
          </a:xfrm>
          <a:prstGeom prst="rect">
            <a:avLst/>
          </a:prstGeom>
          <a:noFill/>
        </p:spPr>
        <p:txBody>
          <a:bodyPr wrap="square" rtlCol="0">
            <a:spAutoFit/>
          </a:bodyPr>
          <a:lstStyle/>
          <a:p>
            <a:r>
              <a:rPr lang="zh-CN" altLang="en-US" b="1" dirty="0">
                <a:highlight>
                  <a:srgbClr val="FFFF00"/>
                </a:highlight>
              </a:rPr>
              <a:t>对比分析</a:t>
            </a:r>
          </a:p>
        </p:txBody>
      </p:sp>
      <p:sp>
        <p:nvSpPr>
          <p:cNvPr id="50" name="文本框 49"/>
          <p:cNvSpPr txBox="1"/>
          <p:nvPr/>
        </p:nvSpPr>
        <p:spPr>
          <a:xfrm>
            <a:off x="751553" y="780064"/>
            <a:ext cx="2068497" cy="276999"/>
          </a:xfrm>
          <a:prstGeom prst="rect">
            <a:avLst/>
          </a:prstGeom>
          <a:noFill/>
        </p:spPr>
        <p:txBody>
          <a:bodyPr wrap="square" rtlCol="0">
            <a:spAutoFit/>
          </a:bodyPr>
          <a:lstStyle/>
          <a:p>
            <a:r>
              <a:rPr lang="zh-CN" altLang="en-US" sz="1200" dirty="0">
                <a:highlight>
                  <a:srgbClr val="FFFF00"/>
                </a:highlight>
              </a:rPr>
              <a:t>实验样本集源于</a:t>
            </a:r>
            <a:r>
              <a:rPr lang="en-US" altLang="zh-CN" sz="1200" dirty="0" err="1">
                <a:highlight>
                  <a:srgbClr val="FFFF00"/>
                </a:highlight>
              </a:rPr>
              <a:t>VirusTotal</a:t>
            </a:r>
            <a:endParaRPr lang="zh-CN" altLang="en-US" sz="1200" dirty="0">
              <a:highlight>
                <a:srgbClr val="FFFF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单纯利用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生成的汇编语言特征可能不足以判断其攻击与先前攻击的相似度，于是利用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的扩展插件可生成其汇编指令相对应的伪代码。现今问题是</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ida</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生成的伪代码是否和其本身汇编指令所表达的高级语言代码相匹配</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。如果出入不大，便可以利用其</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生成的伪代码，作为另一种提取特征的数据用于判断相似性。通过</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多分流的方式以汇编指令和伪代码</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来判断其两者攻击的相似性，进而分组、溯源。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3" name="图片 2"/>
          <p:cNvPicPr>
            <a:picLocks noChangeAspect="1"/>
          </p:cNvPicPr>
          <p:nvPr/>
        </p:nvPicPr>
        <p:blipFill>
          <a:blip r:embed="rId2"/>
          <a:stretch>
            <a:fillRect/>
          </a:stretch>
        </p:blipFill>
        <p:spPr>
          <a:xfrm>
            <a:off x="649087" y="710472"/>
            <a:ext cx="3333099" cy="4529784"/>
          </a:xfrm>
          <a:prstGeom prst="rect">
            <a:avLst/>
          </a:prstGeom>
        </p:spPr>
      </p:pic>
      <p:pic>
        <p:nvPicPr>
          <p:cNvPr id="11" name="图片 10"/>
          <p:cNvPicPr>
            <a:picLocks noChangeAspect="1"/>
          </p:cNvPicPr>
          <p:nvPr/>
        </p:nvPicPr>
        <p:blipFill>
          <a:blip r:embed="rId3"/>
          <a:stretch>
            <a:fillRect/>
          </a:stretch>
        </p:blipFill>
        <p:spPr>
          <a:xfrm>
            <a:off x="5498920" y="1170417"/>
            <a:ext cx="5499499" cy="1654113"/>
          </a:xfrm>
          <a:prstGeom prst="rect">
            <a:avLst/>
          </a:prstGeom>
        </p:spPr>
      </p:pic>
      <p:sp>
        <p:nvSpPr>
          <p:cNvPr id="13" name="箭头: 右 12"/>
          <p:cNvSpPr/>
          <p:nvPr/>
        </p:nvSpPr>
        <p:spPr>
          <a:xfrm>
            <a:off x="4177495" y="1864006"/>
            <a:ext cx="1208044" cy="307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240320" y="1404236"/>
            <a:ext cx="1127464" cy="461665"/>
          </a:xfrm>
          <a:prstGeom prst="rect">
            <a:avLst/>
          </a:prstGeom>
          <a:noFill/>
        </p:spPr>
        <p:txBody>
          <a:bodyPr wrap="square" rtlCol="0">
            <a:spAutoFit/>
          </a:bodyPr>
          <a:lstStyle/>
          <a:p>
            <a:r>
              <a:rPr lang="zh-CN" altLang="en-US" sz="1200" dirty="0"/>
              <a:t>利用</a:t>
            </a:r>
            <a:r>
              <a:rPr lang="en-US" altLang="zh-CN" sz="1200" dirty="0"/>
              <a:t>IDA</a:t>
            </a:r>
            <a:r>
              <a:rPr lang="zh-CN" altLang="en-US" sz="1200" dirty="0"/>
              <a:t>插件生成伪代码</a:t>
            </a:r>
          </a:p>
        </p:txBody>
      </p:sp>
      <p:sp>
        <p:nvSpPr>
          <p:cNvPr id="21" name="矩形: 圆角 20"/>
          <p:cNvSpPr/>
          <p:nvPr/>
        </p:nvSpPr>
        <p:spPr>
          <a:xfrm>
            <a:off x="5033638" y="3886318"/>
            <a:ext cx="3528291" cy="91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汇编指令分析人为生成高级语言</a:t>
            </a:r>
          </a:p>
          <a:p>
            <a:pPr algn="ctr"/>
            <a:endParaRPr lang="zh-CN" altLang="en-US" dirty="0"/>
          </a:p>
        </p:txBody>
      </p:sp>
      <p:sp>
        <p:nvSpPr>
          <p:cNvPr id="22" name="箭头: 上下 21"/>
          <p:cNvSpPr/>
          <p:nvPr/>
        </p:nvSpPr>
        <p:spPr>
          <a:xfrm>
            <a:off x="6548848" y="2824530"/>
            <a:ext cx="332509" cy="997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910196" y="3146050"/>
            <a:ext cx="1159606" cy="369332"/>
          </a:xfrm>
          <a:prstGeom prst="rect">
            <a:avLst/>
          </a:prstGeom>
          <a:noFill/>
        </p:spPr>
        <p:txBody>
          <a:bodyPr wrap="square" rtlCol="0">
            <a:spAutoFit/>
          </a:bodyPr>
          <a:lstStyle/>
          <a:p>
            <a:r>
              <a:rPr lang="zh-CN" altLang="en-US" dirty="0">
                <a:highlight>
                  <a:srgbClr val="FFFF00"/>
                </a:highlight>
              </a:rPr>
              <a:t>对比分析</a:t>
            </a:r>
          </a:p>
        </p:txBody>
      </p:sp>
      <p:cxnSp>
        <p:nvCxnSpPr>
          <p:cNvPr id="25" name="连接符: 肘形 24"/>
          <p:cNvCxnSpPr>
            <a:stCxn id="23" idx="3"/>
          </p:cNvCxnSpPr>
          <p:nvPr/>
        </p:nvCxnSpPr>
        <p:spPr>
          <a:xfrm>
            <a:off x="8069802" y="3330716"/>
            <a:ext cx="1694255" cy="57545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连接符: 肘形 26"/>
          <p:cNvCxnSpPr>
            <a:stCxn id="23" idx="3"/>
          </p:cNvCxnSpPr>
          <p:nvPr/>
        </p:nvCxnSpPr>
        <p:spPr>
          <a:xfrm flipV="1">
            <a:off x="8069802" y="2670540"/>
            <a:ext cx="1694255" cy="66017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文本框 36"/>
          <p:cNvSpPr txBox="1"/>
          <p:nvPr/>
        </p:nvSpPr>
        <p:spPr>
          <a:xfrm>
            <a:off x="9770208" y="2467992"/>
            <a:ext cx="1845392" cy="369332"/>
          </a:xfrm>
          <a:prstGeom prst="rect">
            <a:avLst/>
          </a:prstGeom>
          <a:noFill/>
        </p:spPr>
        <p:txBody>
          <a:bodyPr wrap="square" rtlCol="0">
            <a:spAutoFit/>
          </a:bodyPr>
          <a:lstStyle/>
          <a:p>
            <a:r>
              <a:rPr lang="zh-CN" altLang="en-US" dirty="0"/>
              <a:t>提取伪代码特征</a:t>
            </a:r>
          </a:p>
        </p:txBody>
      </p:sp>
      <p:sp>
        <p:nvSpPr>
          <p:cNvPr id="38" name="文本框 37"/>
          <p:cNvSpPr txBox="1"/>
          <p:nvPr/>
        </p:nvSpPr>
        <p:spPr>
          <a:xfrm>
            <a:off x="9834064" y="3701652"/>
            <a:ext cx="1482570" cy="369332"/>
          </a:xfrm>
          <a:prstGeom prst="rect">
            <a:avLst/>
          </a:prstGeom>
          <a:noFill/>
        </p:spPr>
        <p:txBody>
          <a:bodyPr wrap="square" rtlCol="0">
            <a:spAutoFit/>
          </a:bodyPr>
          <a:lstStyle/>
          <a:p>
            <a:r>
              <a:rPr lang="zh-CN" altLang="en-US" dirty="0"/>
              <a:t>舍弃</a:t>
            </a:r>
          </a:p>
        </p:txBody>
      </p:sp>
      <p:sp>
        <p:nvSpPr>
          <p:cNvPr id="39" name="文本框 38"/>
          <p:cNvSpPr txBox="1"/>
          <p:nvPr/>
        </p:nvSpPr>
        <p:spPr>
          <a:xfrm>
            <a:off x="9153027" y="2306169"/>
            <a:ext cx="390617" cy="369332"/>
          </a:xfrm>
          <a:prstGeom prst="rect">
            <a:avLst/>
          </a:prstGeom>
          <a:noFill/>
        </p:spPr>
        <p:txBody>
          <a:bodyPr wrap="square" rtlCol="0">
            <a:spAutoFit/>
          </a:bodyPr>
          <a:lstStyle/>
          <a:p>
            <a:r>
              <a:rPr lang="en-US" altLang="zh-CN" b="1" dirty="0">
                <a:highlight>
                  <a:srgbClr val="FFFF00"/>
                </a:highlight>
              </a:rPr>
              <a:t>Y</a:t>
            </a:r>
            <a:endParaRPr lang="zh-CN" altLang="en-US" b="1" dirty="0">
              <a:highlight>
                <a:srgbClr val="FFFF00"/>
              </a:highlight>
            </a:endParaRPr>
          </a:p>
        </p:txBody>
      </p:sp>
      <p:sp>
        <p:nvSpPr>
          <p:cNvPr id="48" name="文本框 47"/>
          <p:cNvSpPr txBox="1"/>
          <p:nvPr/>
        </p:nvSpPr>
        <p:spPr>
          <a:xfrm>
            <a:off x="9172961" y="3545490"/>
            <a:ext cx="370643" cy="369332"/>
          </a:xfrm>
          <a:prstGeom prst="rect">
            <a:avLst/>
          </a:prstGeom>
          <a:noFill/>
        </p:spPr>
        <p:txBody>
          <a:bodyPr wrap="square">
            <a:spAutoFit/>
          </a:bodyPr>
          <a:lstStyle/>
          <a:p>
            <a:r>
              <a:rPr lang="en-US" altLang="zh-CN" b="1" dirty="0">
                <a:highlight>
                  <a:srgbClr val="FFFF00"/>
                </a:highlight>
              </a:rPr>
              <a:t>N</a:t>
            </a:r>
            <a:endParaRPr lang="zh-CN" altLang="en-US" b="1" dirty="0">
              <a:highlight>
                <a:srgbClr val="FFFF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ATT</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CK</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中我们所使用到的内容主要分两大类：</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首先所使用到的技术包括初始访问，执行等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攻击全流程中的</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种技术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攻击的全部流程中可能会包括这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种技术中的全部技术或者部分技术。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中所涉及到的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70</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余个团体</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以及他们的攻击的重点与方法进行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总结和分类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，以便对所获得的攻击样本进行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分析归类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操作。</a:t>
            </a:r>
          </a:p>
        </p:txBody>
      </p:sp>
      <p:pic>
        <p:nvPicPr>
          <p:cNvPr id="3" name="图片 2"/>
          <p:cNvPicPr>
            <a:picLocks noChangeAspect="1"/>
          </p:cNvPicPr>
          <p:nvPr/>
        </p:nvPicPr>
        <p:blipFill>
          <a:blip r:embed="rId2"/>
          <a:stretch>
            <a:fillRect/>
          </a:stretch>
        </p:blipFill>
        <p:spPr>
          <a:xfrm>
            <a:off x="636362" y="1881542"/>
            <a:ext cx="9248825" cy="387460"/>
          </a:xfrm>
          <a:prstGeom prst="rect">
            <a:avLst/>
          </a:prstGeom>
        </p:spPr>
      </p:pic>
      <p:pic>
        <p:nvPicPr>
          <p:cNvPr id="4" name="图片 3"/>
          <p:cNvPicPr>
            <a:picLocks noChangeAspect="1"/>
          </p:cNvPicPr>
          <p:nvPr/>
        </p:nvPicPr>
        <p:blipFill>
          <a:blip r:embed="rId3"/>
          <a:stretch>
            <a:fillRect/>
          </a:stretch>
        </p:blipFill>
        <p:spPr>
          <a:xfrm>
            <a:off x="9979455" y="1881542"/>
            <a:ext cx="1521246" cy="421147"/>
          </a:xfrm>
          <a:prstGeom prst="rect">
            <a:avLst/>
          </a:prstGeom>
        </p:spPr>
      </p:pic>
      <p:pic>
        <p:nvPicPr>
          <p:cNvPr id="9" name="图片 8"/>
          <p:cNvPicPr>
            <a:picLocks noChangeAspect="1"/>
          </p:cNvPicPr>
          <p:nvPr/>
        </p:nvPicPr>
        <p:blipFill>
          <a:blip r:embed="rId4"/>
          <a:stretch>
            <a:fillRect/>
          </a:stretch>
        </p:blipFill>
        <p:spPr>
          <a:xfrm>
            <a:off x="4462321" y="819796"/>
            <a:ext cx="3266722" cy="294005"/>
          </a:xfrm>
          <a:prstGeom prst="rect">
            <a:avLst/>
          </a:prstGeom>
        </p:spPr>
      </p:pic>
      <p:sp>
        <p:nvSpPr>
          <p:cNvPr id="10" name="下箭头 9"/>
          <p:cNvSpPr/>
          <p:nvPr/>
        </p:nvSpPr>
        <p:spPr>
          <a:xfrm>
            <a:off x="5963919" y="1253002"/>
            <a:ext cx="263525" cy="294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2536521" y="2821207"/>
            <a:ext cx="1120140" cy="1661160"/>
          </a:xfrm>
          <a:prstGeom prst="rect">
            <a:avLst/>
          </a:prstGeom>
        </p:spPr>
      </p:pic>
      <p:pic>
        <p:nvPicPr>
          <p:cNvPr id="12" name="图片 11"/>
          <p:cNvPicPr>
            <a:picLocks noChangeAspect="1"/>
          </p:cNvPicPr>
          <p:nvPr/>
        </p:nvPicPr>
        <p:blipFill>
          <a:blip r:embed="rId6"/>
          <a:stretch>
            <a:fillRect/>
          </a:stretch>
        </p:blipFill>
        <p:spPr>
          <a:xfrm>
            <a:off x="543419" y="3097788"/>
            <a:ext cx="981133" cy="772188"/>
          </a:xfrm>
          <a:prstGeom prst="rect">
            <a:avLst/>
          </a:prstGeom>
        </p:spPr>
      </p:pic>
      <p:cxnSp>
        <p:nvCxnSpPr>
          <p:cNvPr id="13" name="直接箭头连接符 12"/>
          <p:cNvCxnSpPr/>
          <p:nvPr/>
        </p:nvCxnSpPr>
        <p:spPr>
          <a:xfrm>
            <a:off x="1574414" y="3459271"/>
            <a:ext cx="962107"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4" name="图片 13"/>
          <p:cNvPicPr>
            <a:picLocks noChangeAspect="1"/>
          </p:cNvPicPr>
          <p:nvPr/>
        </p:nvPicPr>
        <p:blipFill>
          <a:blip r:embed="rId7"/>
          <a:stretch>
            <a:fillRect/>
          </a:stretch>
        </p:blipFill>
        <p:spPr>
          <a:xfrm>
            <a:off x="4786643" y="2793561"/>
            <a:ext cx="7089675" cy="222152"/>
          </a:xfrm>
          <a:prstGeom prst="rect">
            <a:avLst/>
          </a:prstGeom>
        </p:spPr>
      </p:pic>
      <p:cxnSp>
        <p:nvCxnSpPr>
          <p:cNvPr id="15" name="曲线连接符 14"/>
          <p:cNvCxnSpPr>
            <a:endCxn id="14" idx="1"/>
          </p:cNvCxnSpPr>
          <p:nvPr/>
        </p:nvCxnSpPr>
        <p:spPr>
          <a:xfrm flipV="1">
            <a:off x="3646819" y="2904637"/>
            <a:ext cx="1139824" cy="40899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2" name="图片 21"/>
          <p:cNvPicPr>
            <a:picLocks noChangeAspect="1"/>
          </p:cNvPicPr>
          <p:nvPr/>
        </p:nvPicPr>
        <p:blipFill>
          <a:blip r:embed="rId8"/>
          <a:stretch>
            <a:fillRect/>
          </a:stretch>
        </p:blipFill>
        <p:spPr>
          <a:xfrm>
            <a:off x="4550814" y="4237979"/>
            <a:ext cx="7188662" cy="535842"/>
          </a:xfrm>
          <a:prstGeom prst="rect">
            <a:avLst/>
          </a:prstGeom>
        </p:spPr>
      </p:pic>
      <p:sp>
        <p:nvSpPr>
          <p:cNvPr id="25" name="下箭头 24"/>
          <p:cNvSpPr/>
          <p:nvPr/>
        </p:nvSpPr>
        <p:spPr>
          <a:xfrm>
            <a:off x="8145145" y="3494722"/>
            <a:ext cx="273685" cy="385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rPr>
              <a:t>加壳＆解壳</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恶意软件作者通常会使用一些技巧来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规避检测和分析</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，最流行的方法之一就是使用加壳工具对恶意软件进行加壳包含。加壳工具是一种</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压缩、加密、或修改恶意文件格式的工具</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。加壳也可以被用于合法目的，比如为了防止程序被破解或复制。</a:t>
            </a:r>
            <a:endParaRPr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       恶意软件被加壳之后，安全人员更加难以识别恶意软件的行为，所需的分析时间也相应的有所增加。</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03935" y="2577465"/>
            <a:ext cx="830580" cy="426720"/>
          </a:xfrm>
          <a:prstGeom prst="rect">
            <a:avLst/>
          </a:prstGeom>
        </p:spPr>
      </p:pic>
      <p:cxnSp>
        <p:nvCxnSpPr>
          <p:cNvPr id="6" name="曲线连接符 5"/>
          <p:cNvCxnSpPr>
            <a:stCxn id="2" idx="3"/>
          </p:cNvCxnSpPr>
          <p:nvPr/>
        </p:nvCxnSpPr>
        <p:spPr>
          <a:xfrm flipV="1">
            <a:off x="1834515" y="1643380"/>
            <a:ext cx="1352550" cy="1147445"/>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121535" y="2125345"/>
            <a:ext cx="342900" cy="182880"/>
          </a:xfrm>
          <a:prstGeom prst="rect">
            <a:avLst/>
          </a:prstGeom>
        </p:spPr>
      </p:pic>
      <p:pic>
        <p:nvPicPr>
          <p:cNvPr id="16" name="图片 15"/>
          <p:cNvPicPr>
            <a:picLocks noChangeAspect="1"/>
          </p:cNvPicPr>
          <p:nvPr/>
        </p:nvPicPr>
        <p:blipFill>
          <a:blip r:embed="rId4"/>
          <a:stretch>
            <a:fillRect/>
          </a:stretch>
        </p:blipFill>
        <p:spPr>
          <a:xfrm>
            <a:off x="3187065" y="1388110"/>
            <a:ext cx="460375" cy="447040"/>
          </a:xfrm>
          <a:prstGeom prst="rect">
            <a:avLst/>
          </a:prstGeom>
        </p:spPr>
      </p:pic>
      <p:pic>
        <p:nvPicPr>
          <p:cNvPr id="17" name="图片 16"/>
          <p:cNvPicPr>
            <a:picLocks noChangeAspect="1"/>
          </p:cNvPicPr>
          <p:nvPr/>
        </p:nvPicPr>
        <p:blipFill>
          <a:blip r:embed="rId5"/>
          <a:stretch>
            <a:fillRect/>
          </a:stretch>
        </p:blipFill>
        <p:spPr>
          <a:xfrm>
            <a:off x="4363085" y="1466215"/>
            <a:ext cx="2880360" cy="373380"/>
          </a:xfrm>
          <a:prstGeom prst="rect">
            <a:avLst/>
          </a:prstGeom>
        </p:spPr>
      </p:pic>
      <p:sp>
        <p:nvSpPr>
          <p:cNvPr id="18" name="右箭头 17"/>
          <p:cNvSpPr/>
          <p:nvPr/>
        </p:nvSpPr>
        <p:spPr>
          <a:xfrm>
            <a:off x="3647440" y="1466215"/>
            <a:ext cx="71564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cxnSp>
        <p:nvCxnSpPr>
          <p:cNvPr id="19" name="曲线连接符 18"/>
          <p:cNvCxnSpPr/>
          <p:nvPr/>
        </p:nvCxnSpPr>
        <p:spPr>
          <a:xfrm>
            <a:off x="1868170" y="2790825"/>
            <a:ext cx="1285875" cy="105600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987550" y="3196590"/>
            <a:ext cx="476885" cy="443865"/>
          </a:xfrm>
          <a:prstGeom prst="rect">
            <a:avLst/>
          </a:prstGeom>
        </p:spPr>
      </p:pic>
      <p:pic>
        <p:nvPicPr>
          <p:cNvPr id="21" name="图片 20"/>
          <p:cNvPicPr>
            <a:picLocks noChangeAspect="1"/>
          </p:cNvPicPr>
          <p:nvPr/>
        </p:nvPicPr>
        <p:blipFill>
          <a:blip r:embed="rId7"/>
          <a:stretch>
            <a:fillRect/>
          </a:stretch>
        </p:blipFill>
        <p:spPr>
          <a:xfrm>
            <a:off x="3187065" y="3640455"/>
            <a:ext cx="967740" cy="373380"/>
          </a:xfrm>
          <a:prstGeom prst="rect">
            <a:avLst/>
          </a:prstGeom>
        </p:spPr>
      </p:pic>
      <p:cxnSp>
        <p:nvCxnSpPr>
          <p:cNvPr id="24" name="曲线连接符 23"/>
          <p:cNvCxnSpPr>
            <a:stCxn id="21" idx="3"/>
          </p:cNvCxnSpPr>
          <p:nvPr/>
        </p:nvCxnSpPr>
        <p:spPr>
          <a:xfrm flipV="1">
            <a:off x="4154805" y="2505075"/>
            <a:ext cx="1772920" cy="132207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8"/>
          <a:stretch>
            <a:fillRect/>
          </a:stretch>
        </p:blipFill>
        <p:spPr>
          <a:xfrm>
            <a:off x="4682490" y="2988310"/>
            <a:ext cx="306070" cy="354965"/>
          </a:xfrm>
          <a:prstGeom prst="rect">
            <a:avLst/>
          </a:prstGeom>
        </p:spPr>
      </p:pic>
      <p:pic>
        <p:nvPicPr>
          <p:cNvPr id="28" name="图片 27" descr="恶意软件没有进行加壳"/>
          <p:cNvPicPr>
            <a:picLocks noChangeAspect="1"/>
          </p:cNvPicPr>
          <p:nvPr/>
        </p:nvPicPr>
        <p:blipFill>
          <a:blip r:embed="rId9"/>
          <a:stretch>
            <a:fillRect/>
          </a:stretch>
        </p:blipFill>
        <p:spPr>
          <a:xfrm>
            <a:off x="5927725" y="2037715"/>
            <a:ext cx="2776220" cy="1506220"/>
          </a:xfrm>
          <a:prstGeom prst="rect">
            <a:avLst/>
          </a:prstGeom>
        </p:spPr>
      </p:pic>
      <p:sp>
        <p:nvSpPr>
          <p:cNvPr id="29" name="右箭头 28"/>
          <p:cNvSpPr/>
          <p:nvPr/>
        </p:nvSpPr>
        <p:spPr>
          <a:xfrm>
            <a:off x="8703945" y="25774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10"/>
          <a:stretch>
            <a:fillRect/>
          </a:stretch>
        </p:blipFill>
        <p:spPr>
          <a:xfrm>
            <a:off x="9274810" y="2483485"/>
            <a:ext cx="2221230" cy="556895"/>
          </a:xfrm>
          <a:prstGeom prst="rect">
            <a:avLst/>
          </a:prstGeom>
        </p:spPr>
      </p:pic>
      <p:cxnSp>
        <p:nvCxnSpPr>
          <p:cNvPr id="31" name="曲线连接符 30"/>
          <p:cNvCxnSpPr/>
          <p:nvPr/>
        </p:nvCxnSpPr>
        <p:spPr>
          <a:xfrm>
            <a:off x="4295140" y="3827145"/>
            <a:ext cx="1632585" cy="1017905"/>
          </a:xfrm>
          <a:prstGeom prst="curvedConnector3">
            <a:avLst>
              <a:gd name="adj1" fmla="val 50019"/>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1"/>
          <a:stretch>
            <a:fillRect/>
          </a:stretch>
        </p:blipFill>
        <p:spPr>
          <a:xfrm>
            <a:off x="4760595" y="4253865"/>
            <a:ext cx="306070" cy="163830"/>
          </a:xfrm>
          <a:prstGeom prst="rect">
            <a:avLst/>
          </a:prstGeom>
        </p:spPr>
      </p:pic>
      <p:pic>
        <p:nvPicPr>
          <p:cNvPr id="33" name="图片 32" descr="使用了加壳技术的恶意文件"/>
          <p:cNvPicPr>
            <a:picLocks noChangeAspect="1"/>
          </p:cNvPicPr>
          <p:nvPr/>
        </p:nvPicPr>
        <p:blipFill>
          <a:blip r:embed="rId12"/>
          <a:stretch>
            <a:fillRect/>
          </a:stretch>
        </p:blipFill>
        <p:spPr>
          <a:xfrm>
            <a:off x="5927725" y="3735705"/>
            <a:ext cx="2765425" cy="1501140"/>
          </a:xfrm>
          <a:prstGeom prst="rect">
            <a:avLst/>
          </a:prstGeom>
        </p:spPr>
      </p:pic>
      <p:sp>
        <p:nvSpPr>
          <p:cNvPr id="34" name="右箭头 33"/>
          <p:cNvSpPr/>
          <p:nvPr/>
        </p:nvSpPr>
        <p:spPr>
          <a:xfrm>
            <a:off x="8703945" y="42538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13"/>
          <a:stretch>
            <a:fillRect/>
          </a:stretch>
        </p:blipFill>
        <p:spPr>
          <a:xfrm>
            <a:off x="9274810" y="4237990"/>
            <a:ext cx="2220595" cy="5295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API monitor</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everything</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在执行恶意文件之后，需要使用工具查看恶意文件对用户电脑和环境所造成的影响。这里使用的工具为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 Monitor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Everything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806450" y="2212975"/>
            <a:ext cx="1521460" cy="344805"/>
          </a:xfrm>
          <a:prstGeom prst="rect">
            <a:avLst/>
          </a:prstGeom>
        </p:spPr>
      </p:pic>
      <p:cxnSp>
        <p:nvCxnSpPr>
          <p:cNvPr id="3" name="曲线连接符 2"/>
          <p:cNvCxnSpPr>
            <a:stCxn id="2" idx="3"/>
          </p:cNvCxnSpPr>
          <p:nvPr/>
        </p:nvCxnSpPr>
        <p:spPr>
          <a:xfrm flipV="1">
            <a:off x="2327910" y="1050290"/>
            <a:ext cx="1403985" cy="1335405"/>
          </a:xfrm>
          <a:prstGeom prst="curved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216150" y="1615440"/>
            <a:ext cx="800100" cy="205740"/>
          </a:xfrm>
          <a:prstGeom prst="rect">
            <a:avLst/>
          </a:prstGeom>
        </p:spPr>
      </p:pic>
      <p:pic>
        <p:nvPicPr>
          <p:cNvPr id="6" name="图片 5"/>
          <p:cNvPicPr>
            <a:picLocks noChangeAspect="1"/>
          </p:cNvPicPr>
          <p:nvPr/>
        </p:nvPicPr>
        <p:blipFill>
          <a:blip r:embed="rId4"/>
          <a:stretch>
            <a:fillRect/>
          </a:stretch>
        </p:blipFill>
        <p:spPr>
          <a:xfrm>
            <a:off x="3731895" y="813435"/>
            <a:ext cx="710565" cy="615315"/>
          </a:xfrm>
          <a:prstGeom prst="rect">
            <a:avLst/>
          </a:prstGeom>
        </p:spPr>
      </p:pic>
      <p:pic>
        <p:nvPicPr>
          <p:cNvPr id="7" name="图片 6"/>
          <p:cNvPicPr>
            <a:picLocks noChangeAspect="1"/>
          </p:cNvPicPr>
          <p:nvPr/>
        </p:nvPicPr>
        <p:blipFill>
          <a:blip r:embed="rId5"/>
          <a:stretch>
            <a:fillRect/>
          </a:stretch>
        </p:blipFill>
        <p:spPr>
          <a:xfrm>
            <a:off x="4996180" y="829945"/>
            <a:ext cx="3763010" cy="582295"/>
          </a:xfrm>
          <a:prstGeom prst="rect">
            <a:avLst/>
          </a:prstGeom>
        </p:spPr>
      </p:pic>
      <p:sp>
        <p:nvSpPr>
          <p:cNvPr id="18" name="右箭头 17"/>
          <p:cNvSpPr/>
          <p:nvPr/>
        </p:nvSpPr>
        <p:spPr>
          <a:xfrm>
            <a:off x="4442460" y="972185"/>
            <a:ext cx="55372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0" name="图片 9" descr="在打开执行恶意代码文件4C85之后系统中文件的改变"/>
          <p:cNvPicPr>
            <a:picLocks noChangeAspect="1"/>
          </p:cNvPicPr>
          <p:nvPr/>
        </p:nvPicPr>
        <p:blipFill>
          <a:blip r:embed="rId6"/>
          <a:stretch>
            <a:fillRect/>
          </a:stretch>
        </p:blipFill>
        <p:spPr>
          <a:xfrm>
            <a:off x="7848600" y="1675765"/>
            <a:ext cx="4112260" cy="258445"/>
          </a:xfrm>
          <a:prstGeom prst="rect">
            <a:avLst/>
          </a:prstGeom>
        </p:spPr>
      </p:pic>
      <p:cxnSp>
        <p:nvCxnSpPr>
          <p:cNvPr id="11" name="直接箭头连接符 10"/>
          <p:cNvCxnSpPr>
            <a:stCxn id="7" idx="3"/>
            <a:endCxn id="10" idx="0"/>
          </p:cNvCxnSpPr>
          <p:nvPr/>
        </p:nvCxnSpPr>
        <p:spPr>
          <a:xfrm>
            <a:off x="8759190" y="1121410"/>
            <a:ext cx="1145540" cy="5543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2" name="图片 11"/>
          <p:cNvPicPr>
            <a:picLocks noChangeAspect="1"/>
          </p:cNvPicPr>
          <p:nvPr/>
        </p:nvPicPr>
        <p:blipFill>
          <a:blip r:embed="rId7"/>
          <a:stretch>
            <a:fillRect/>
          </a:stretch>
        </p:blipFill>
        <p:spPr>
          <a:xfrm>
            <a:off x="9027160" y="1934210"/>
            <a:ext cx="1754505" cy="124460"/>
          </a:xfrm>
          <a:prstGeom prst="rect">
            <a:avLst/>
          </a:prstGeom>
        </p:spPr>
      </p:pic>
      <p:cxnSp>
        <p:nvCxnSpPr>
          <p:cNvPr id="13" name="曲线连接符 12"/>
          <p:cNvCxnSpPr/>
          <p:nvPr/>
        </p:nvCxnSpPr>
        <p:spPr>
          <a:xfrm>
            <a:off x="2327910" y="2385695"/>
            <a:ext cx="1424305" cy="1342390"/>
          </a:xfrm>
          <a:prstGeom prst="curvedConnector3">
            <a:avLst>
              <a:gd name="adj1" fmla="val 50022"/>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stretch>
            <a:fillRect/>
          </a:stretch>
        </p:blipFill>
        <p:spPr>
          <a:xfrm>
            <a:off x="2220595" y="3143885"/>
            <a:ext cx="796290" cy="146050"/>
          </a:xfrm>
          <a:prstGeom prst="rect">
            <a:avLst/>
          </a:prstGeom>
        </p:spPr>
      </p:pic>
      <p:pic>
        <p:nvPicPr>
          <p:cNvPr id="16" name="图片 15"/>
          <p:cNvPicPr>
            <a:picLocks noChangeAspect="1"/>
          </p:cNvPicPr>
          <p:nvPr/>
        </p:nvPicPr>
        <p:blipFill>
          <a:blip r:embed="rId9"/>
          <a:stretch>
            <a:fillRect/>
          </a:stretch>
        </p:blipFill>
        <p:spPr>
          <a:xfrm>
            <a:off x="3752215" y="3570605"/>
            <a:ext cx="2982595" cy="383540"/>
          </a:xfrm>
          <a:prstGeom prst="rect">
            <a:avLst/>
          </a:prstGeom>
        </p:spPr>
      </p:pic>
      <p:pic>
        <p:nvPicPr>
          <p:cNvPr id="17" name="图片 16" descr="使用APImonitor进行API监测"/>
          <p:cNvPicPr>
            <a:picLocks noChangeAspect="1"/>
          </p:cNvPicPr>
          <p:nvPr/>
        </p:nvPicPr>
        <p:blipFill>
          <a:blip r:embed="rId10"/>
          <a:stretch>
            <a:fillRect/>
          </a:stretch>
        </p:blipFill>
        <p:spPr>
          <a:xfrm>
            <a:off x="7227570" y="2069465"/>
            <a:ext cx="3837940" cy="2719705"/>
          </a:xfrm>
          <a:prstGeom prst="rect">
            <a:avLst/>
          </a:prstGeom>
        </p:spPr>
      </p:pic>
      <p:sp>
        <p:nvSpPr>
          <p:cNvPr id="19" name="右箭头 18"/>
          <p:cNvSpPr/>
          <p:nvPr/>
        </p:nvSpPr>
        <p:spPr>
          <a:xfrm>
            <a:off x="6734810" y="3570605"/>
            <a:ext cx="49276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1"/>
          <a:stretch>
            <a:fillRect/>
          </a:stretch>
        </p:blipFill>
        <p:spPr>
          <a:xfrm>
            <a:off x="8307705" y="4805680"/>
            <a:ext cx="1859915" cy="1663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Process Hacker</a:t>
            </a:r>
          </a:p>
        </p:txBody>
      </p:sp>
      <p:sp>
        <p:nvSpPr>
          <p:cNvPr id="8" name="矩形 7"/>
          <p:cNvSpPr/>
          <p:nvPr/>
        </p:nvSpPr>
        <p:spPr>
          <a:xfrm>
            <a:off x="0" y="535876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在恶意文件执行之后，我们需要在进程中找到已被执行的恶意文件。在这里我们是用</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来查看在进程之中已被执行的恶意文件，并通过</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来寻找恶意软件的相关信息</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2"/>
          <a:stretch>
            <a:fillRect/>
          </a:stretch>
        </p:blipFill>
        <p:spPr>
          <a:xfrm>
            <a:off x="915670" y="2337435"/>
            <a:ext cx="939800" cy="488950"/>
          </a:xfrm>
          <a:prstGeom prst="rect">
            <a:avLst/>
          </a:prstGeom>
        </p:spPr>
      </p:pic>
      <p:cxnSp>
        <p:nvCxnSpPr>
          <p:cNvPr id="6" name="曲线连接符 5"/>
          <p:cNvCxnSpPr>
            <a:stCxn id="2" idx="3"/>
          </p:cNvCxnSpPr>
          <p:nvPr/>
        </p:nvCxnSpPr>
        <p:spPr>
          <a:xfrm flipV="1">
            <a:off x="1855470" y="1324610"/>
            <a:ext cx="1308735" cy="1257300"/>
          </a:xfrm>
          <a:prstGeom prst="curvedConnector3">
            <a:avLst>
              <a:gd name="adj1" fmla="val 50024"/>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050415" y="2043430"/>
            <a:ext cx="342900" cy="182880"/>
          </a:xfrm>
          <a:prstGeom prst="rect">
            <a:avLst/>
          </a:prstGeom>
        </p:spPr>
      </p:pic>
      <p:pic>
        <p:nvPicPr>
          <p:cNvPr id="16" name="图片 15"/>
          <p:cNvPicPr>
            <a:picLocks noChangeAspect="1"/>
          </p:cNvPicPr>
          <p:nvPr/>
        </p:nvPicPr>
        <p:blipFill>
          <a:blip r:embed="rId4"/>
          <a:stretch>
            <a:fillRect/>
          </a:stretch>
        </p:blipFill>
        <p:spPr>
          <a:xfrm>
            <a:off x="3164205" y="1032510"/>
            <a:ext cx="647700" cy="533400"/>
          </a:xfrm>
          <a:prstGeom prst="rect">
            <a:avLst/>
          </a:prstGeom>
        </p:spPr>
      </p:pic>
      <p:sp>
        <p:nvSpPr>
          <p:cNvPr id="18" name="右箭头 17"/>
          <p:cNvSpPr/>
          <p:nvPr/>
        </p:nvSpPr>
        <p:spPr>
          <a:xfrm>
            <a:off x="3811905" y="1124585"/>
            <a:ext cx="652780" cy="3492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stretch>
            <a:fillRect/>
          </a:stretch>
        </p:blipFill>
        <p:spPr>
          <a:xfrm>
            <a:off x="4464685" y="1032510"/>
            <a:ext cx="3642995" cy="538480"/>
          </a:xfrm>
          <a:prstGeom prst="rect">
            <a:avLst/>
          </a:prstGeom>
        </p:spPr>
      </p:pic>
      <p:cxnSp>
        <p:nvCxnSpPr>
          <p:cNvPr id="19" name="曲线连接符 18"/>
          <p:cNvCxnSpPr>
            <a:stCxn id="2" idx="3"/>
          </p:cNvCxnSpPr>
          <p:nvPr/>
        </p:nvCxnSpPr>
        <p:spPr>
          <a:xfrm>
            <a:off x="1855470" y="2581910"/>
            <a:ext cx="1288415" cy="118173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304290" y="3143250"/>
            <a:ext cx="1163955" cy="429260"/>
          </a:xfrm>
          <a:prstGeom prst="rect">
            <a:avLst/>
          </a:prstGeom>
        </p:spPr>
      </p:pic>
      <p:pic>
        <p:nvPicPr>
          <p:cNvPr id="21" name="图片 20" descr="在process hacker中查看恶意进程"/>
          <p:cNvPicPr>
            <a:picLocks noChangeAspect="1"/>
          </p:cNvPicPr>
          <p:nvPr/>
        </p:nvPicPr>
        <p:blipFill>
          <a:blip r:embed="rId7"/>
          <a:stretch>
            <a:fillRect/>
          </a:stretch>
        </p:blipFill>
        <p:spPr>
          <a:xfrm>
            <a:off x="3164205" y="3470910"/>
            <a:ext cx="3929380" cy="998855"/>
          </a:xfrm>
          <a:prstGeom prst="rect">
            <a:avLst/>
          </a:prstGeom>
        </p:spPr>
      </p:pic>
      <p:pic>
        <p:nvPicPr>
          <p:cNvPr id="23" name="图片 22"/>
          <p:cNvPicPr>
            <a:picLocks noChangeAspect="1"/>
          </p:cNvPicPr>
          <p:nvPr/>
        </p:nvPicPr>
        <p:blipFill>
          <a:blip r:embed="rId8"/>
          <a:stretch>
            <a:fillRect/>
          </a:stretch>
        </p:blipFill>
        <p:spPr>
          <a:xfrm>
            <a:off x="4311650" y="4469765"/>
            <a:ext cx="1634490" cy="309880"/>
          </a:xfrm>
          <a:prstGeom prst="rect">
            <a:avLst/>
          </a:prstGeom>
        </p:spPr>
      </p:pic>
      <p:cxnSp>
        <p:nvCxnSpPr>
          <p:cNvPr id="26" name="直接箭头连接符 25"/>
          <p:cNvCxnSpPr>
            <a:stCxn id="21" idx="3"/>
          </p:cNvCxnSpPr>
          <p:nvPr/>
        </p:nvCxnSpPr>
        <p:spPr>
          <a:xfrm flipV="1">
            <a:off x="7093585" y="2404745"/>
            <a:ext cx="1253490" cy="15659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9"/>
          <a:stretch>
            <a:fillRect/>
          </a:stretch>
        </p:blipFill>
        <p:spPr>
          <a:xfrm>
            <a:off x="7206615" y="2858770"/>
            <a:ext cx="497205" cy="284480"/>
          </a:xfrm>
          <a:prstGeom prst="rect">
            <a:avLst/>
          </a:prstGeom>
        </p:spPr>
      </p:pic>
      <p:pic>
        <p:nvPicPr>
          <p:cNvPr id="29" name="图片 28"/>
          <p:cNvPicPr>
            <a:picLocks noChangeAspect="1"/>
          </p:cNvPicPr>
          <p:nvPr/>
        </p:nvPicPr>
        <p:blipFill>
          <a:blip r:embed="rId10"/>
          <a:stretch>
            <a:fillRect/>
          </a:stretch>
        </p:blipFill>
        <p:spPr>
          <a:xfrm>
            <a:off x="8347075" y="1032510"/>
            <a:ext cx="1927225" cy="1628775"/>
          </a:xfrm>
          <a:prstGeom prst="rect">
            <a:avLst/>
          </a:prstGeom>
        </p:spPr>
      </p:pic>
      <p:pic>
        <p:nvPicPr>
          <p:cNvPr id="30" name="图片 29" descr="恶意文件导入的dll文件"/>
          <p:cNvPicPr>
            <a:picLocks noChangeAspect="1"/>
          </p:cNvPicPr>
          <p:nvPr/>
        </p:nvPicPr>
        <p:blipFill>
          <a:blip r:embed="rId11"/>
          <a:stretch>
            <a:fillRect/>
          </a:stretch>
        </p:blipFill>
        <p:spPr>
          <a:xfrm>
            <a:off x="8945880" y="2741295"/>
            <a:ext cx="1927225" cy="2458720"/>
          </a:xfrm>
          <a:prstGeom prst="rect">
            <a:avLst/>
          </a:prstGeom>
        </p:spPr>
      </p:pic>
      <p:cxnSp>
        <p:nvCxnSpPr>
          <p:cNvPr id="31" name="直接箭头连接符 30"/>
          <p:cNvCxnSpPr>
            <a:stCxn id="21" idx="3"/>
          </p:cNvCxnSpPr>
          <p:nvPr/>
        </p:nvCxnSpPr>
        <p:spPr>
          <a:xfrm>
            <a:off x="7093585" y="3970655"/>
            <a:ext cx="1821815" cy="3511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2"/>
          <a:stretch>
            <a:fillRect/>
          </a:stretch>
        </p:blipFill>
        <p:spPr>
          <a:xfrm>
            <a:off x="7371715" y="4192905"/>
            <a:ext cx="819150" cy="276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ATT</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CK</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中我们所使用到的内容主要分两大类：</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首先所使用到的技术包括初始访问，执行等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攻击全流程中的</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种技术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攻击的全部流程中可能会包括这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种技术中的全部技术或者部分技术。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中所涉及到的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70</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余个团体</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以及他们的攻击的重点与方法进行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总结和分类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，以便对所获得的攻击样本进行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分析归类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操作。</a:t>
            </a:r>
          </a:p>
        </p:txBody>
      </p:sp>
      <p:pic>
        <p:nvPicPr>
          <p:cNvPr id="3" name="图片 2"/>
          <p:cNvPicPr>
            <a:picLocks noChangeAspect="1"/>
          </p:cNvPicPr>
          <p:nvPr/>
        </p:nvPicPr>
        <p:blipFill>
          <a:blip r:embed="rId2"/>
          <a:stretch>
            <a:fillRect/>
          </a:stretch>
        </p:blipFill>
        <p:spPr>
          <a:xfrm>
            <a:off x="636362" y="1881542"/>
            <a:ext cx="9248825" cy="387460"/>
          </a:xfrm>
          <a:prstGeom prst="rect">
            <a:avLst/>
          </a:prstGeom>
        </p:spPr>
      </p:pic>
      <p:pic>
        <p:nvPicPr>
          <p:cNvPr id="4" name="图片 3"/>
          <p:cNvPicPr>
            <a:picLocks noChangeAspect="1"/>
          </p:cNvPicPr>
          <p:nvPr/>
        </p:nvPicPr>
        <p:blipFill>
          <a:blip r:embed="rId3"/>
          <a:stretch>
            <a:fillRect/>
          </a:stretch>
        </p:blipFill>
        <p:spPr>
          <a:xfrm>
            <a:off x="9979455" y="1881542"/>
            <a:ext cx="1521246" cy="421147"/>
          </a:xfrm>
          <a:prstGeom prst="rect">
            <a:avLst/>
          </a:prstGeom>
        </p:spPr>
      </p:pic>
      <p:pic>
        <p:nvPicPr>
          <p:cNvPr id="9" name="图片 8"/>
          <p:cNvPicPr>
            <a:picLocks noChangeAspect="1"/>
          </p:cNvPicPr>
          <p:nvPr/>
        </p:nvPicPr>
        <p:blipFill>
          <a:blip r:embed="rId4"/>
          <a:stretch>
            <a:fillRect/>
          </a:stretch>
        </p:blipFill>
        <p:spPr>
          <a:xfrm>
            <a:off x="4462321" y="819796"/>
            <a:ext cx="3266722" cy="294005"/>
          </a:xfrm>
          <a:prstGeom prst="rect">
            <a:avLst/>
          </a:prstGeom>
        </p:spPr>
      </p:pic>
      <p:sp>
        <p:nvSpPr>
          <p:cNvPr id="10" name="下箭头 9"/>
          <p:cNvSpPr/>
          <p:nvPr/>
        </p:nvSpPr>
        <p:spPr>
          <a:xfrm>
            <a:off x="5963919" y="1253002"/>
            <a:ext cx="263525" cy="294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2536521" y="2821207"/>
            <a:ext cx="1120140" cy="1661160"/>
          </a:xfrm>
          <a:prstGeom prst="rect">
            <a:avLst/>
          </a:prstGeom>
        </p:spPr>
      </p:pic>
      <p:pic>
        <p:nvPicPr>
          <p:cNvPr id="12" name="图片 11"/>
          <p:cNvPicPr>
            <a:picLocks noChangeAspect="1"/>
          </p:cNvPicPr>
          <p:nvPr/>
        </p:nvPicPr>
        <p:blipFill>
          <a:blip r:embed="rId6"/>
          <a:stretch>
            <a:fillRect/>
          </a:stretch>
        </p:blipFill>
        <p:spPr>
          <a:xfrm>
            <a:off x="543419" y="3097788"/>
            <a:ext cx="981133" cy="772188"/>
          </a:xfrm>
          <a:prstGeom prst="rect">
            <a:avLst/>
          </a:prstGeom>
        </p:spPr>
      </p:pic>
      <p:cxnSp>
        <p:nvCxnSpPr>
          <p:cNvPr id="13" name="直接箭头连接符 12"/>
          <p:cNvCxnSpPr/>
          <p:nvPr/>
        </p:nvCxnSpPr>
        <p:spPr>
          <a:xfrm>
            <a:off x="1574414" y="3459271"/>
            <a:ext cx="962107"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4" name="图片 13"/>
          <p:cNvPicPr>
            <a:picLocks noChangeAspect="1"/>
          </p:cNvPicPr>
          <p:nvPr/>
        </p:nvPicPr>
        <p:blipFill>
          <a:blip r:embed="rId7"/>
          <a:stretch>
            <a:fillRect/>
          </a:stretch>
        </p:blipFill>
        <p:spPr>
          <a:xfrm>
            <a:off x="4786643" y="2793561"/>
            <a:ext cx="7089675" cy="222152"/>
          </a:xfrm>
          <a:prstGeom prst="rect">
            <a:avLst/>
          </a:prstGeom>
        </p:spPr>
      </p:pic>
      <p:cxnSp>
        <p:nvCxnSpPr>
          <p:cNvPr id="15" name="曲线连接符 14"/>
          <p:cNvCxnSpPr>
            <a:endCxn id="14" idx="1"/>
          </p:cNvCxnSpPr>
          <p:nvPr/>
        </p:nvCxnSpPr>
        <p:spPr>
          <a:xfrm flipV="1">
            <a:off x="3646819" y="2904637"/>
            <a:ext cx="1139824" cy="40899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2" name="图片 21"/>
          <p:cNvPicPr>
            <a:picLocks noChangeAspect="1"/>
          </p:cNvPicPr>
          <p:nvPr/>
        </p:nvPicPr>
        <p:blipFill>
          <a:blip r:embed="rId8"/>
          <a:stretch>
            <a:fillRect/>
          </a:stretch>
        </p:blipFill>
        <p:spPr>
          <a:xfrm>
            <a:off x="4550814" y="4237979"/>
            <a:ext cx="7188662" cy="535842"/>
          </a:xfrm>
          <a:prstGeom prst="rect">
            <a:avLst/>
          </a:prstGeom>
        </p:spPr>
      </p:pic>
      <p:sp>
        <p:nvSpPr>
          <p:cNvPr id="25" name="下箭头 24"/>
          <p:cNvSpPr/>
          <p:nvPr/>
        </p:nvSpPr>
        <p:spPr>
          <a:xfrm>
            <a:off x="8145145" y="3494722"/>
            <a:ext cx="273685" cy="385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溯源过程与目的</a:t>
            </a:r>
          </a:p>
        </p:txBody>
      </p:sp>
      <p:pic>
        <p:nvPicPr>
          <p:cNvPr id="6" name="图片 5" descr="在这里插入图片描述"/>
          <p:cNvPicPr/>
          <p:nvPr/>
        </p:nvPicPr>
        <p:blipFill>
          <a:blip r:embed="rId3">
            <a:extLst>
              <a:ext uri="{28A0092B-C50C-407E-A947-70E740481C1C}">
                <a14:useLocalDpi xmlns:a14="http://schemas.microsoft.com/office/drawing/2010/main" val="0"/>
              </a:ext>
            </a:extLst>
          </a:blip>
          <a:srcRect/>
          <a:stretch>
            <a:fillRect/>
          </a:stretch>
        </p:blipFill>
        <p:spPr bwMode="auto">
          <a:xfrm>
            <a:off x="3335007" y="832238"/>
            <a:ext cx="5521985" cy="4409311"/>
          </a:xfrm>
          <a:prstGeom prst="rect">
            <a:avLst/>
          </a:prstGeom>
          <a:noFill/>
          <a:ln>
            <a:noFill/>
          </a:ln>
        </p:spPr>
      </p:pic>
      <p:sp>
        <p:nvSpPr>
          <p:cNvPr id="8" name="矩形 7"/>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6686842" y="5704693"/>
            <a:ext cx="3993401" cy="923330"/>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样本使用了哪些攻击技术？</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攻击过程中使用了那些攻击工具？</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整个攻击过程路径是怎样的？</a:t>
            </a:r>
          </a:p>
        </p:txBody>
      </p:sp>
      <p:sp>
        <p:nvSpPr>
          <p:cNvPr id="14" name="文本框 13"/>
          <p:cNvSpPr txBox="1"/>
          <p:nvPr/>
        </p:nvSpPr>
        <p:spPr>
          <a:xfrm>
            <a:off x="726601" y="5566194"/>
            <a:ext cx="2608406" cy="1200329"/>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谁发动的攻击？</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攻击背景是什么？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攻击的意图是什么？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谁编写的样本？</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恶意程序分类</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恶意程序的传统分类方法包括静态检测技术</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动态检测技术两大类。</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基于机器学习的恶意程序分类方法包括根据恶意程序的恶意特征</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对恶意程序进行分类的方法和将</a:t>
            </a:r>
            <a:r>
              <a:rPr lang="zh-CN" altLang="en-US" kern="100" dirty="0">
                <a:latin typeface="等线" panose="02010600030101010101" pitchFamily="2" charset="-122"/>
                <a:ea typeface="等线" panose="02010600030101010101" pitchFamily="2" charset="-122"/>
                <a:cs typeface="Times New Roman" panose="02020603050405020304" pitchFamily="18" charset="0"/>
                <a:sym typeface="+mn-ea"/>
              </a:rPr>
              <a:t>恶意</a:t>
            </a:r>
            <a:r>
              <a:rPr lang="zh-CN" altLang="en-US" kern="100" dirty="0">
                <a:latin typeface="等线" panose="02010600030101010101" pitchFamily="2" charset="-122"/>
                <a:ea typeface="等线" panose="02010600030101010101" pitchFamily="2" charset="-122"/>
                <a:cs typeface="Times New Roman" panose="02020603050405020304" pitchFamily="18" charset="0"/>
              </a:rPr>
              <a:t>程序代码转化为</a:t>
            </a:r>
            <a:r>
              <a:rPr lang="zh-CN" altLang="en-US" kern="100" dirty="0">
                <a:latin typeface="等线" panose="02010600030101010101" pitchFamily="2" charset="-122"/>
                <a:ea typeface="等线" panose="02010600030101010101" pitchFamily="2" charset="-122"/>
                <a:cs typeface="Times New Roman" panose="02020603050405020304" pitchFamily="18" charset="0"/>
                <a:sym typeface="+mn-ea"/>
              </a:rPr>
              <a:t>恶意</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代码特征图，然后对代码特征图进行分类的方法。</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4" name="连接符: 曲线 3"/>
          <p:cNvCxnSpPr/>
          <p:nvPr/>
        </p:nvCxnSpPr>
        <p:spPr>
          <a:xfrm flipV="1">
            <a:off x="1174647" y="1312470"/>
            <a:ext cx="718288" cy="480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p:cNvCxnSpPr/>
          <p:nvPr/>
        </p:nvCxnSpPr>
        <p:spPr>
          <a:xfrm>
            <a:off x="1174647" y="1792748"/>
            <a:ext cx="718288" cy="4753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p:cNvCxnSpPr/>
          <p:nvPr/>
        </p:nvCxnSpPr>
        <p:spPr>
          <a:xfrm flipV="1">
            <a:off x="1798269" y="3257137"/>
            <a:ext cx="333073" cy="7243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p:cNvCxnSpPr/>
          <p:nvPr/>
        </p:nvCxnSpPr>
        <p:spPr>
          <a:xfrm>
            <a:off x="1798269" y="3981501"/>
            <a:ext cx="333073" cy="6318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2"/>
          <a:stretch>
            <a:fillRect/>
          </a:stretch>
        </p:blipFill>
        <p:spPr>
          <a:xfrm>
            <a:off x="6268728" y="4119959"/>
            <a:ext cx="3128695" cy="884527"/>
          </a:xfrm>
          <a:prstGeom prst="rect">
            <a:avLst/>
          </a:prstGeom>
        </p:spPr>
      </p:pic>
      <p:pic>
        <p:nvPicPr>
          <p:cNvPr id="24" name="图片 23"/>
          <p:cNvPicPr>
            <a:picLocks noChangeAspect="1"/>
          </p:cNvPicPr>
          <p:nvPr/>
        </p:nvPicPr>
        <p:blipFill>
          <a:blip r:embed="rId3"/>
          <a:stretch>
            <a:fillRect/>
          </a:stretch>
        </p:blipFill>
        <p:spPr>
          <a:xfrm>
            <a:off x="6957372" y="5004495"/>
            <a:ext cx="1752675" cy="116171"/>
          </a:xfrm>
          <a:prstGeom prst="rect">
            <a:avLst/>
          </a:prstGeom>
        </p:spPr>
      </p:pic>
      <p:sp>
        <p:nvSpPr>
          <p:cNvPr id="25" name="箭头: 右 24"/>
          <p:cNvSpPr/>
          <p:nvPr/>
        </p:nvSpPr>
        <p:spPr>
          <a:xfrm>
            <a:off x="5719136" y="4394206"/>
            <a:ext cx="549177" cy="336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1878965" y="1221105"/>
            <a:ext cx="5319395" cy="186690"/>
          </a:xfrm>
          <a:prstGeom prst="rect">
            <a:avLst/>
          </a:prstGeom>
        </p:spPr>
      </p:pic>
      <p:pic>
        <p:nvPicPr>
          <p:cNvPr id="6" name="图片 5"/>
          <p:cNvPicPr>
            <a:picLocks noChangeAspect="1"/>
          </p:cNvPicPr>
          <p:nvPr/>
        </p:nvPicPr>
        <p:blipFill>
          <a:blip r:embed="rId5"/>
          <a:stretch>
            <a:fillRect/>
          </a:stretch>
        </p:blipFill>
        <p:spPr>
          <a:xfrm>
            <a:off x="1892935" y="2204085"/>
            <a:ext cx="5319395" cy="168910"/>
          </a:xfrm>
          <a:prstGeom prst="rect">
            <a:avLst/>
          </a:prstGeom>
        </p:spPr>
      </p:pic>
      <p:pic>
        <p:nvPicPr>
          <p:cNvPr id="9" name="图片 8"/>
          <p:cNvPicPr>
            <a:picLocks noChangeAspect="1"/>
          </p:cNvPicPr>
          <p:nvPr/>
        </p:nvPicPr>
        <p:blipFill>
          <a:blip r:embed="rId6"/>
          <a:stretch>
            <a:fillRect/>
          </a:stretch>
        </p:blipFill>
        <p:spPr>
          <a:xfrm>
            <a:off x="325755" y="1746885"/>
            <a:ext cx="848995" cy="154940"/>
          </a:xfrm>
          <a:prstGeom prst="rect">
            <a:avLst/>
          </a:prstGeom>
        </p:spPr>
      </p:pic>
      <p:pic>
        <p:nvPicPr>
          <p:cNvPr id="10" name="图片 9"/>
          <p:cNvPicPr>
            <a:picLocks noChangeAspect="1"/>
          </p:cNvPicPr>
          <p:nvPr/>
        </p:nvPicPr>
        <p:blipFill>
          <a:blip r:embed="rId7"/>
          <a:stretch>
            <a:fillRect/>
          </a:stretch>
        </p:blipFill>
        <p:spPr>
          <a:xfrm>
            <a:off x="325755" y="3887470"/>
            <a:ext cx="1472565" cy="169545"/>
          </a:xfrm>
          <a:prstGeom prst="rect">
            <a:avLst/>
          </a:prstGeom>
        </p:spPr>
      </p:pic>
      <p:pic>
        <p:nvPicPr>
          <p:cNvPr id="13" name="图片 12"/>
          <p:cNvPicPr>
            <a:picLocks noChangeAspect="1"/>
          </p:cNvPicPr>
          <p:nvPr/>
        </p:nvPicPr>
        <p:blipFill>
          <a:blip r:embed="rId8"/>
          <a:stretch>
            <a:fillRect/>
          </a:stretch>
        </p:blipFill>
        <p:spPr>
          <a:xfrm>
            <a:off x="2131695" y="3107690"/>
            <a:ext cx="3833495" cy="487045"/>
          </a:xfrm>
          <a:prstGeom prst="rect">
            <a:avLst/>
          </a:prstGeom>
        </p:spPr>
      </p:pic>
      <p:pic>
        <p:nvPicPr>
          <p:cNvPr id="14" name="图片 13"/>
          <p:cNvPicPr>
            <a:picLocks noChangeAspect="1"/>
          </p:cNvPicPr>
          <p:nvPr/>
        </p:nvPicPr>
        <p:blipFill>
          <a:blip r:embed="rId9"/>
          <a:stretch>
            <a:fillRect/>
          </a:stretch>
        </p:blipFill>
        <p:spPr>
          <a:xfrm>
            <a:off x="2131695" y="4450080"/>
            <a:ext cx="3506470" cy="369570"/>
          </a:xfrm>
          <a:prstGeom prst="rect">
            <a:avLst/>
          </a:prstGeom>
        </p:spPr>
      </p:pic>
      <p:pic>
        <p:nvPicPr>
          <p:cNvPr id="15" name="图片 14"/>
          <p:cNvPicPr>
            <a:picLocks noChangeAspect="1"/>
          </p:cNvPicPr>
          <p:nvPr/>
        </p:nvPicPr>
        <p:blipFill>
          <a:blip r:embed="rId10"/>
          <a:stretch>
            <a:fillRect/>
          </a:stretch>
        </p:blipFill>
        <p:spPr>
          <a:xfrm>
            <a:off x="7643495" y="1604645"/>
            <a:ext cx="3983990" cy="1990090"/>
          </a:xfrm>
          <a:prstGeom prst="rect">
            <a:avLst/>
          </a:prstGeom>
        </p:spPr>
      </p:pic>
      <p:pic>
        <p:nvPicPr>
          <p:cNvPr id="18" name="图片 17"/>
          <p:cNvPicPr>
            <a:picLocks noChangeAspect="1"/>
          </p:cNvPicPr>
          <p:nvPr/>
        </p:nvPicPr>
        <p:blipFill>
          <a:blip r:embed="rId11"/>
          <a:stretch>
            <a:fillRect/>
          </a:stretch>
        </p:blipFill>
        <p:spPr>
          <a:xfrm>
            <a:off x="9301480" y="3535045"/>
            <a:ext cx="667385" cy="1682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基于恶意程序代码特征图的恶意程序分类</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恶意代码图像化的方法处理恶意代码时无需解析</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PE</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文件格式、无需动态执行恶意代码、同时具有较好的对抗能力。</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Andrew</a:t>
            </a:r>
            <a:r>
              <a:rPr lang="zh-CN" altLang="en-US" sz="1600" kern="100" dirty="0">
                <a:latin typeface="等线" panose="02010600030101010101" pitchFamily="2" charset="-122"/>
                <a:ea typeface="等线" panose="02010600030101010101" pitchFamily="2" charset="-122"/>
                <a:cs typeface="Times New Roman" panose="02020603050405020304" pitchFamily="18" charset="0"/>
              </a:rPr>
              <a:t>恶意代码矢量化的方法与</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sym typeface="+mn-ea"/>
              </a:rPr>
              <a:t>恶意代码图像化的方法</a:t>
            </a:r>
            <a:r>
              <a:rPr lang="zh-CN" altLang="en-US" sz="1600" kern="100" dirty="0">
                <a:latin typeface="等线" panose="02010600030101010101" pitchFamily="2" charset="-122"/>
                <a:ea typeface="等线" panose="02010600030101010101" pitchFamily="2" charset="-122"/>
                <a:cs typeface="Times New Roman" panose="02020603050405020304" pitchFamily="18" charset="0"/>
              </a:rPr>
              <a:t>相比具有更好的视觉可解释性。</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恶意代码特征图的分类模型方面，目前大多数方法都是使用卷积神经网络或者根据任务的需要对卷积神经网络进行一定的修改。</a:t>
            </a:r>
          </a:p>
        </p:txBody>
      </p:sp>
      <p:pic>
        <p:nvPicPr>
          <p:cNvPr id="3" name="图片 2"/>
          <p:cNvPicPr>
            <a:picLocks noChangeAspect="1"/>
          </p:cNvPicPr>
          <p:nvPr/>
        </p:nvPicPr>
        <p:blipFill>
          <a:blip r:embed="rId2"/>
          <a:stretch>
            <a:fillRect/>
          </a:stretch>
        </p:blipFill>
        <p:spPr>
          <a:xfrm>
            <a:off x="736607" y="1463792"/>
            <a:ext cx="1410680" cy="202598"/>
          </a:xfrm>
          <a:prstGeom prst="rect">
            <a:avLst/>
          </a:prstGeom>
        </p:spPr>
      </p:pic>
      <p:sp>
        <p:nvSpPr>
          <p:cNvPr id="4" name="箭头: 右 3"/>
          <p:cNvSpPr/>
          <p:nvPr/>
        </p:nvSpPr>
        <p:spPr>
          <a:xfrm>
            <a:off x="2202532" y="1428748"/>
            <a:ext cx="537328" cy="273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6780101" y="856358"/>
            <a:ext cx="3906772" cy="891018"/>
          </a:xfrm>
          <a:prstGeom prst="rect">
            <a:avLst/>
          </a:prstGeom>
        </p:spPr>
      </p:pic>
      <p:pic>
        <p:nvPicPr>
          <p:cNvPr id="7" name="图片 6"/>
          <p:cNvPicPr>
            <a:picLocks noChangeAspect="1"/>
          </p:cNvPicPr>
          <p:nvPr/>
        </p:nvPicPr>
        <p:blipFill>
          <a:blip r:embed="rId4"/>
          <a:stretch>
            <a:fillRect/>
          </a:stretch>
        </p:blipFill>
        <p:spPr>
          <a:xfrm>
            <a:off x="8058376" y="1747376"/>
            <a:ext cx="1350222" cy="176665"/>
          </a:xfrm>
          <a:prstGeom prst="rect">
            <a:avLst/>
          </a:prstGeom>
        </p:spPr>
      </p:pic>
      <p:pic>
        <p:nvPicPr>
          <p:cNvPr id="10" name="图片 9"/>
          <p:cNvPicPr>
            <a:picLocks noChangeAspect="1"/>
          </p:cNvPicPr>
          <p:nvPr/>
        </p:nvPicPr>
        <p:blipFill>
          <a:blip r:embed="rId5"/>
          <a:stretch>
            <a:fillRect/>
          </a:stretch>
        </p:blipFill>
        <p:spPr>
          <a:xfrm>
            <a:off x="791852" y="2661301"/>
            <a:ext cx="1410680" cy="160305"/>
          </a:xfrm>
          <a:prstGeom prst="rect">
            <a:avLst/>
          </a:prstGeom>
        </p:spPr>
      </p:pic>
      <p:sp>
        <p:nvSpPr>
          <p:cNvPr id="11" name="箭头: 右 10"/>
          <p:cNvSpPr/>
          <p:nvPr/>
        </p:nvSpPr>
        <p:spPr>
          <a:xfrm>
            <a:off x="2202530" y="2604867"/>
            <a:ext cx="537328" cy="273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6"/>
          <a:stretch>
            <a:fillRect/>
          </a:stretch>
        </p:blipFill>
        <p:spPr>
          <a:xfrm>
            <a:off x="7303976" y="2076952"/>
            <a:ext cx="3906772" cy="1327421"/>
          </a:xfrm>
          <a:prstGeom prst="rect">
            <a:avLst/>
          </a:prstGeom>
        </p:spPr>
      </p:pic>
      <p:pic>
        <p:nvPicPr>
          <p:cNvPr id="15" name="图片 14"/>
          <p:cNvPicPr>
            <a:picLocks noChangeAspect="1"/>
          </p:cNvPicPr>
          <p:nvPr/>
        </p:nvPicPr>
        <p:blipFill>
          <a:blip r:embed="rId5"/>
          <a:stretch>
            <a:fillRect/>
          </a:stretch>
        </p:blipFill>
        <p:spPr>
          <a:xfrm>
            <a:off x="8551387" y="3404373"/>
            <a:ext cx="1410680" cy="160305"/>
          </a:xfrm>
          <a:prstGeom prst="rect">
            <a:avLst/>
          </a:prstGeom>
        </p:spPr>
      </p:pic>
      <p:pic>
        <p:nvPicPr>
          <p:cNvPr id="2" name="图片 1"/>
          <p:cNvPicPr>
            <a:picLocks noChangeAspect="1"/>
          </p:cNvPicPr>
          <p:nvPr/>
        </p:nvPicPr>
        <p:blipFill>
          <a:blip r:embed="rId7"/>
          <a:stretch>
            <a:fillRect/>
          </a:stretch>
        </p:blipFill>
        <p:spPr>
          <a:xfrm>
            <a:off x="2766695" y="1402715"/>
            <a:ext cx="3669665" cy="344805"/>
          </a:xfrm>
          <a:prstGeom prst="rect">
            <a:avLst/>
          </a:prstGeom>
        </p:spPr>
      </p:pic>
      <p:pic>
        <p:nvPicPr>
          <p:cNvPr id="14" name="图片 13"/>
          <p:cNvPicPr>
            <a:picLocks noChangeAspect="1"/>
          </p:cNvPicPr>
          <p:nvPr/>
        </p:nvPicPr>
        <p:blipFill>
          <a:blip r:embed="rId8"/>
          <a:stretch>
            <a:fillRect/>
          </a:stretch>
        </p:blipFill>
        <p:spPr>
          <a:xfrm>
            <a:off x="2766695" y="2568575"/>
            <a:ext cx="4243070" cy="344805"/>
          </a:xfrm>
          <a:prstGeom prst="rect">
            <a:avLst/>
          </a:prstGeom>
        </p:spPr>
      </p:pic>
      <p:pic>
        <p:nvPicPr>
          <p:cNvPr id="16" name="图片 15"/>
          <p:cNvPicPr>
            <a:picLocks noChangeAspect="1"/>
          </p:cNvPicPr>
          <p:nvPr/>
        </p:nvPicPr>
        <p:blipFill>
          <a:blip r:embed="rId9"/>
          <a:stretch>
            <a:fillRect/>
          </a:stretch>
        </p:blipFill>
        <p:spPr>
          <a:xfrm>
            <a:off x="791845" y="4260215"/>
            <a:ext cx="605155" cy="156210"/>
          </a:xfrm>
          <a:prstGeom prst="rect">
            <a:avLst/>
          </a:prstGeom>
        </p:spPr>
      </p:pic>
      <p:sp>
        <p:nvSpPr>
          <p:cNvPr id="18" name="右箭头 17"/>
          <p:cNvSpPr/>
          <p:nvPr/>
        </p:nvSpPr>
        <p:spPr>
          <a:xfrm>
            <a:off x="1397000" y="4210050"/>
            <a:ext cx="542290"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10"/>
          <a:stretch>
            <a:fillRect/>
          </a:stretch>
        </p:blipFill>
        <p:spPr>
          <a:xfrm>
            <a:off x="1939290" y="4260215"/>
            <a:ext cx="2555875" cy="162560"/>
          </a:xfrm>
          <a:prstGeom prst="rect">
            <a:avLst/>
          </a:prstGeom>
        </p:spPr>
      </p:pic>
      <p:pic>
        <p:nvPicPr>
          <p:cNvPr id="20" name="图片 19"/>
          <p:cNvPicPr>
            <a:picLocks noChangeAspect="1"/>
          </p:cNvPicPr>
          <p:nvPr/>
        </p:nvPicPr>
        <p:blipFill>
          <a:blip r:embed="rId11"/>
          <a:stretch>
            <a:fillRect/>
          </a:stretch>
        </p:blipFill>
        <p:spPr>
          <a:xfrm>
            <a:off x="4701540" y="3404235"/>
            <a:ext cx="3455670" cy="1717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19316DB-EC2A-4835-AB91-4656304C5CAF}"/>
              </a:ext>
            </a:extLst>
          </p:cNvPr>
          <p:cNvSpPr/>
          <p:nvPr/>
        </p:nvSpPr>
        <p:spPr>
          <a:xfrm>
            <a:off x="0" y="-1"/>
            <a:ext cx="12192000" cy="717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页面导航</a:t>
            </a:r>
          </a:p>
        </p:txBody>
      </p:sp>
      <p:sp>
        <p:nvSpPr>
          <p:cNvPr id="7" name="矩形 6">
            <a:extLst>
              <a:ext uri="{FF2B5EF4-FFF2-40B4-BE49-F238E27FC236}">
                <a16:creationId xmlns:a16="http://schemas.microsoft.com/office/drawing/2014/main" id="{707EBC0F-C435-47C0-84A0-9A2D106ED52E}"/>
              </a:ext>
            </a:extLst>
          </p:cNvPr>
          <p:cNvSpPr/>
          <p:nvPr/>
        </p:nvSpPr>
        <p:spPr>
          <a:xfrm>
            <a:off x="298813" y="1291258"/>
            <a:ext cx="2703019" cy="50308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rgbClr val="FFC000"/>
                </a:solidFill>
                <a:effectLst/>
                <a:latin typeface="等线" panose="02010600030101010101" pitchFamily="2" charset="-122"/>
                <a:ea typeface="等线" panose="02010600030101010101" pitchFamily="2" charset="-122"/>
                <a:cs typeface="Times New Roman" panose="02020503050405090304" pitchFamily="18" charset="0"/>
              </a:rPr>
              <a:t>P2-3</a:t>
            </a:r>
          </a:p>
          <a:p>
            <a:pPr algn="ctr"/>
            <a:endParaRPr lang="en-US" altLang="zh-CN" sz="2000" b="1" kern="100" dirty="0">
              <a:solidFill>
                <a:srgbClr val="FFC000"/>
              </a:solidFill>
              <a:effectLst/>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介绍</a:t>
            </a:r>
            <a:r>
              <a:rPr lang="en-US" altLang="zh-CN"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ATT&amp;CK</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框架</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，包括共</a:t>
            </a:r>
            <a:r>
              <a:rPr lang="en-US" altLang="zh-CN" sz="1600" kern="100" dirty="0">
                <a:latin typeface="等线" panose="02010600030101010101" pitchFamily="2" charset="-122"/>
                <a:ea typeface="等线" panose="02010600030101010101" pitchFamily="2" charset="-122"/>
                <a:cs typeface="Times New Roman" panose="02020503050405090304" pitchFamily="18" charset="0"/>
              </a:rPr>
              <a:t>14</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种攻击战术以及每类战术下涉及的攻击技术名称及数量。</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endPar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引出本项目组的工作内容：基于</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ATT&amp;CK</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框架的主要攻击战术展开</a:t>
            </a:r>
            <a:r>
              <a:rPr lang="zh-CN" altLang="en-US" sz="1600" b="1" kern="100" dirty="0">
                <a:solidFill>
                  <a:srgbClr val="FFC000"/>
                </a:solidFill>
                <a:effectLst/>
                <a:latin typeface="等线" panose="02010600030101010101" pitchFamily="2" charset="-122"/>
                <a:ea typeface="等线" panose="02010600030101010101" pitchFamily="2" charset="-122"/>
                <a:cs typeface="Times New Roman" panose="02020503050405090304" pitchFamily="18" charset="0"/>
              </a:rPr>
              <a:t>攻击行为分析</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和</a:t>
            </a:r>
            <a:r>
              <a:rPr lang="zh-CN" altLang="en-US" sz="1600" b="1" kern="100" dirty="0">
                <a:solidFill>
                  <a:srgbClr val="FFC000"/>
                </a:solidFill>
                <a:effectLst/>
                <a:latin typeface="等线" panose="02010600030101010101" pitchFamily="2" charset="-122"/>
                <a:ea typeface="等线" panose="02010600030101010101" pitchFamily="2" charset="-122"/>
                <a:cs typeface="Times New Roman" panose="02020503050405090304" pitchFamily="18" charset="0"/>
              </a:rPr>
              <a:t>攻击溯源研究</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a:t>
            </a:r>
          </a:p>
          <a:p>
            <a:pPr algn="just"/>
            <a:endPar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9" name="矩形 8">
            <a:extLst>
              <a:ext uri="{FF2B5EF4-FFF2-40B4-BE49-F238E27FC236}">
                <a16:creationId xmlns:a16="http://schemas.microsoft.com/office/drawing/2014/main" id="{4F31F7D1-50B5-4473-9965-9FC130ED1DA5}"/>
              </a:ext>
            </a:extLst>
          </p:cNvPr>
          <p:cNvSpPr/>
          <p:nvPr/>
        </p:nvSpPr>
        <p:spPr>
          <a:xfrm>
            <a:off x="3269153" y="1291259"/>
            <a:ext cx="2703019" cy="50308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P4-5</a:t>
            </a:r>
          </a:p>
          <a:p>
            <a:pPr marL="285750" indent="-285750">
              <a:buFont typeface="Wingdings" panose="05000000000000000000" pitchFamily="2" charset="2"/>
              <a:buChar char="l"/>
            </a:pP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攻击行为分析和攻击溯源研究</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可以细分为针对恶意攻击样本的样本分析和样本分类。其中样本分析有</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静态分析</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和</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动态分析</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两种。</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sym typeface="+mn-ea"/>
            </a:endParaRPr>
          </a:p>
          <a:p>
            <a:pPr marL="285750" indent="-285750">
              <a:buFont typeface="Wingdings" panose="05000000000000000000" pitchFamily="2" charset="2"/>
              <a:buChar char="l"/>
            </a:pP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静态分析</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主要通过</a:t>
            </a:r>
            <a:r>
              <a:rPr lang="en-US" altLang="zh-CN"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IDA</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软件</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进行，</a:t>
            </a:r>
            <a:r>
              <a:rPr lang="zh-CN" altLang="zh-CN" sz="1600" kern="100" dirty="0">
                <a:latin typeface="等线" panose="02010600030101010101" pitchFamily="2" charset="-122"/>
                <a:ea typeface="等线" panose="02010600030101010101" pitchFamily="2" charset="-122"/>
                <a:cs typeface="Times New Roman" panose="02020503050405090304" pitchFamily="18" charset="0"/>
                <a:sym typeface="+mn-ea"/>
              </a:rPr>
              <a:t>通过对比这些</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汇编指令与先前</a:t>
            </a:r>
            <a:r>
              <a:rPr lang="en-US" altLang="zh-CN" sz="1600" kern="100" dirty="0">
                <a:latin typeface="等线" panose="02010600030101010101" pitchFamily="2" charset="-122"/>
                <a:ea typeface="等线" panose="02010600030101010101" pitchFamily="2" charset="-122"/>
                <a:cs typeface="Times New Roman" panose="02020503050405090304" pitchFamily="18" charset="0"/>
                <a:sym typeface="+mn-ea"/>
              </a:rPr>
              <a:t>APT</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攻击的汇编指令</a:t>
            </a:r>
            <a:r>
              <a:rPr lang="zh-CN" altLang="zh-CN" sz="1600" kern="100" dirty="0">
                <a:latin typeface="等线" panose="02010600030101010101" pitchFamily="2" charset="-122"/>
                <a:ea typeface="等线" panose="02010600030101010101" pitchFamily="2" charset="-122"/>
                <a:cs typeface="Times New Roman" panose="02020503050405090304" pitchFamily="18" charset="0"/>
                <a:sym typeface="+mn-ea"/>
              </a:rPr>
              <a:t>的相似性或特征，</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进而</a:t>
            </a:r>
            <a:r>
              <a:rPr lang="zh-CN" altLang="zh-CN" sz="1600" kern="100" dirty="0">
                <a:latin typeface="等线" panose="02010600030101010101" pitchFamily="2" charset="-122"/>
                <a:ea typeface="等线" panose="02010600030101010101" pitchFamily="2" charset="-122"/>
                <a:cs typeface="Times New Roman" panose="02020503050405090304" pitchFamily="18" charset="0"/>
                <a:sym typeface="+mn-ea"/>
              </a:rPr>
              <a:t>判断其攻击的来源。</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sym typeface="+mn-ea"/>
            </a:endParaRPr>
          </a:p>
          <a:p>
            <a:pPr marL="285750" indent="-285750">
              <a:buFont typeface="Wingdings" panose="05000000000000000000" pitchFamily="2" charset="2"/>
              <a:buChar char="l"/>
            </a:pP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动态分析</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则通过</a:t>
            </a:r>
            <a:r>
              <a:rPr lang="en-US" altLang="zh-CN"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everything</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t>
            </a:r>
            <a:r>
              <a:rPr lang="en-US" altLang="zh-CN"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Process Hacker</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t>
            </a:r>
            <a:r>
              <a:rPr lang="en-US" altLang="zh-CN"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API Monitor</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sym typeface="+mn-ea"/>
              </a:rPr>
              <a:t>等软件</a:t>
            </a:r>
            <a:r>
              <a:rPr lang="zh-CN" altLang="en-US" sz="1600" kern="100" dirty="0">
                <a:latin typeface="等线" panose="02010600030101010101" pitchFamily="2" charset="-122"/>
                <a:ea typeface="等线" panose="02010600030101010101" pitchFamily="2" charset="-122"/>
                <a:cs typeface="Times New Roman" panose="02020503050405090304" pitchFamily="18" charset="0"/>
                <a:sym typeface="+mn-ea"/>
              </a:rPr>
              <a:t>可以了解其恶意软件对用户电脑和环境所造成的影响。</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sym typeface="+mn-ea"/>
            </a:endParaRPr>
          </a:p>
        </p:txBody>
      </p:sp>
      <p:sp>
        <p:nvSpPr>
          <p:cNvPr id="11" name="矩形 10">
            <a:extLst>
              <a:ext uri="{FF2B5EF4-FFF2-40B4-BE49-F238E27FC236}">
                <a16:creationId xmlns:a16="http://schemas.microsoft.com/office/drawing/2014/main" id="{125E0D6A-14E5-46CD-8C39-27176AC3FB55}"/>
              </a:ext>
            </a:extLst>
          </p:cNvPr>
          <p:cNvSpPr/>
          <p:nvPr/>
        </p:nvSpPr>
        <p:spPr>
          <a:xfrm>
            <a:off x="6239493" y="1291258"/>
            <a:ext cx="2703019" cy="50308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P6-7</a:t>
            </a:r>
          </a:p>
          <a:p>
            <a:pPr marL="285750" indent="-285750">
              <a:buFont typeface="Wingdings" panose="05000000000000000000" pitchFamily="2" charset="2"/>
              <a:buChar char="l"/>
            </a:pP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针对攻击样本的样本分类最关键的是特征工程。特征工程分为两部分：</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特征生成</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和</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特征选择</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b="1" dirty="0">
                <a:solidFill>
                  <a:srgbClr val="FFC000"/>
                </a:solidFill>
              </a:rPr>
              <a:t>特征生成</a:t>
            </a:r>
            <a:r>
              <a:rPr lang="zh-CN" altLang="en-US" sz="1600" dirty="0"/>
              <a:t>分为</a:t>
            </a:r>
            <a:r>
              <a:rPr lang="en-US" altLang="zh-CN" sz="1600" dirty="0"/>
              <a:t>3</a:t>
            </a:r>
            <a:r>
              <a:rPr lang="zh-CN" altLang="en-US" sz="1600" dirty="0"/>
              <a:t>部分：</a:t>
            </a:r>
            <a:r>
              <a:rPr lang="zh-CN" altLang="en-US" sz="1600" b="1" dirty="0">
                <a:solidFill>
                  <a:srgbClr val="FFC000"/>
                </a:solidFill>
              </a:rPr>
              <a:t>数据预处理；特征构造；特征提取</a:t>
            </a:r>
            <a:r>
              <a:rPr lang="zh-CN" altLang="en-US" sz="1600" dirty="0"/>
              <a:t>。</a:t>
            </a:r>
            <a:endParaRPr lang="en-US" altLang="zh-CN" sz="1600" dirty="0"/>
          </a:p>
          <a:p>
            <a:pPr marL="285750" indent="-285750">
              <a:buFont typeface="Wingdings" panose="05000000000000000000" pitchFamily="2" charset="2"/>
              <a:buChar char="l"/>
            </a:pP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特征选择</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是将高维空间的样本通过映射或者是变换的方式转换到低维空间，达到降维的目的，然后通过特征选取删选掉冗余和不相关的特征来进一步降维。方法主要有</a:t>
            </a:r>
            <a:r>
              <a:rPr lang="en-US" altLang="zh-CN" sz="1600" kern="100" dirty="0">
                <a:latin typeface="等线" panose="02010600030101010101" pitchFamily="2" charset="-122"/>
                <a:ea typeface="等线" panose="02010600030101010101" pitchFamily="2" charset="-122"/>
                <a:cs typeface="Times New Roman" panose="02020503050405090304" pitchFamily="18" charset="0"/>
              </a:rPr>
              <a:t>3</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类：</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过滤法、包装法、集成法</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a:t>
            </a:r>
          </a:p>
        </p:txBody>
      </p:sp>
      <p:sp>
        <p:nvSpPr>
          <p:cNvPr id="13" name="矩形 12">
            <a:extLst>
              <a:ext uri="{FF2B5EF4-FFF2-40B4-BE49-F238E27FC236}">
                <a16:creationId xmlns:a16="http://schemas.microsoft.com/office/drawing/2014/main" id="{D10C76C0-0B76-4092-BE42-F34DEA0F1FB3}"/>
              </a:ext>
            </a:extLst>
          </p:cNvPr>
          <p:cNvSpPr/>
          <p:nvPr/>
        </p:nvSpPr>
        <p:spPr>
          <a:xfrm>
            <a:off x="9209833" y="1291258"/>
            <a:ext cx="2703019" cy="50308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P8-9</a:t>
            </a:r>
          </a:p>
          <a:p>
            <a:pPr marL="285750" indent="-285750">
              <a:buFont typeface="Wingdings" panose="05000000000000000000" pitchFamily="2" charset="2"/>
              <a:buChar char="l"/>
            </a:pP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样本分类的方法包括</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传统的分类</a:t>
            </a:r>
            <a:r>
              <a:rPr lang="zh-CN" altLang="en-US" sz="1600" kern="100" dirty="0">
                <a:solidFill>
                  <a:schemeClr val="bg1"/>
                </a:solidFill>
                <a:latin typeface="等线" panose="02010600030101010101" pitchFamily="2" charset="-122"/>
                <a:ea typeface="等线" panose="02010600030101010101" pitchFamily="2" charset="-122"/>
                <a:cs typeface="Times New Roman" panose="02020503050405090304" pitchFamily="18" charset="0"/>
              </a:rPr>
              <a:t>方法</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和</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基于机器学习的分类</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方法两大类</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基于机器学习的攻击样本分类方法包括根据恶意程序的特征对</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恶意程序进行分类</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的方法和将恶意程序代码转化为恶意代码特征图，然后</a:t>
            </a:r>
            <a:r>
              <a:rPr lang="zh-CN" altLang="en-US" sz="1600" b="1" kern="100" dirty="0">
                <a:solidFill>
                  <a:srgbClr val="FFC000"/>
                </a:solidFill>
                <a:latin typeface="等线" panose="02010600030101010101" pitchFamily="2" charset="-122"/>
                <a:ea typeface="等线" panose="02010600030101010101" pitchFamily="2" charset="-122"/>
                <a:cs typeface="Times New Roman" panose="02020503050405090304" pitchFamily="18" charset="0"/>
              </a:rPr>
              <a:t>对恶意代码特征图进行分类</a:t>
            </a:r>
            <a:r>
              <a:rPr lang="zh-CN" altLang="en-US" sz="1600" kern="100" dirty="0">
                <a:latin typeface="等线" panose="02010600030101010101" pitchFamily="2" charset="-122"/>
                <a:ea typeface="等线" panose="02010600030101010101" pitchFamily="2" charset="-122"/>
                <a:cs typeface="Times New Roman" panose="02020503050405090304" pitchFamily="18" charset="0"/>
              </a:rPr>
              <a:t>的方法。</a:t>
            </a:r>
            <a:endParaRPr lang="en-US" altLang="zh-CN" sz="1600" kern="100" dirty="0">
              <a:latin typeface="等线" panose="02010600030101010101" pitchFamily="2" charset="-122"/>
              <a:ea typeface="等线" panose="02010600030101010101" pitchFamily="2" charset="-122"/>
              <a:cs typeface="Times New Roman" panose="02020503050405090304" pitchFamily="18" charset="0"/>
            </a:endParaRPr>
          </a:p>
          <a:p>
            <a:pPr marL="285750" indent="-285750">
              <a:buFont typeface="Wingdings" panose="05000000000000000000" pitchFamily="2" charset="2"/>
              <a:buChar char="l"/>
            </a:pP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在恶意代码特征图的分类模型方面，目前大多数方法都是使用</a:t>
            </a:r>
            <a:r>
              <a:rPr lang="zh-CN" altLang="en-US" sz="1600" b="1" kern="100" dirty="0">
                <a:solidFill>
                  <a:srgbClr val="FFC000"/>
                </a:solidFill>
                <a:effectLst/>
                <a:latin typeface="等线" panose="02010600030101010101" pitchFamily="2" charset="-122"/>
                <a:ea typeface="等线" panose="02010600030101010101" pitchFamily="2" charset="-122"/>
                <a:cs typeface="Times New Roman" panose="02020503050405090304" pitchFamily="18" charset="0"/>
              </a:rPr>
              <a:t>卷积神经网络</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或者根据任务的需要对卷积神经网络进行一定的修改。</a:t>
            </a:r>
            <a:endParaRPr lang="zh-CN" altLang="en-US" sz="1600" kern="100" dirty="0">
              <a:latin typeface="等线" panose="02010600030101010101" pitchFamily="2" charset="-122"/>
              <a:ea typeface="等线" panose="02010600030101010101" pitchFamily="2" charset="-122"/>
              <a:cs typeface="Times New Roman" panose="02020503050405090304" pitchFamily="18" charset="0"/>
            </a:endParaRPr>
          </a:p>
        </p:txBody>
      </p:sp>
    </p:spTree>
    <p:extLst>
      <p:ext uri="{BB962C8B-B14F-4D97-AF65-F5344CB8AC3E}">
        <p14:creationId xmlns:p14="http://schemas.microsoft.com/office/powerpoint/2010/main" val="325697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0" y="-1"/>
            <a:ext cx="1728000" cy="594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Reconnaissance</a:t>
            </a:r>
            <a:endPar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5" name="矩形 4"/>
          <p:cNvSpPr/>
          <p:nvPr/>
        </p:nvSpPr>
        <p:spPr>
          <a:xfrm>
            <a:off x="1742671" y="-1"/>
            <a:ext cx="1728000" cy="594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Resource Development</a:t>
            </a:r>
            <a:endParaRPr lang="zh-CN" altLang="en-US"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7" name="矩形 6"/>
          <p:cNvSpPr/>
          <p:nvPr/>
        </p:nvSpPr>
        <p:spPr>
          <a:xfrm>
            <a:off x="3485712" y="-1"/>
            <a:ext cx="1728000" cy="59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Initial Access</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9" name="矩形 8"/>
          <p:cNvSpPr/>
          <p:nvPr/>
        </p:nvSpPr>
        <p:spPr>
          <a:xfrm>
            <a:off x="5228753" y="-1"/>
            <a:ext cx="1728000" cy="594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Execution</a:t>
            </a:r>
            <a:endParaRPr lang="zh-CN" altLang="en-US" b="1" dirty="0"/>
          </a:p>
        </p:txBody>
      </p:sp>
      <p:sp>
        <p:nvSpPr>
          <p:cNvPr id="11" name="矩形 10"/>
          <p:cNvSpPr/>
          <p:nvPr/>
        </p:nvSpPr>
        <p:spPr>
          <a:xfrm>
            <a:off x="6971794" y="-1"/>
            <a:ext cx="1728000" cy="594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Persistence</a:t>
            </a:r>
            <a:endParaRPr lang="zh-CN" altLang="en-US" dirty="0"/>
          </a:p>
        </p:txBody>
      </p:sp>
      <p:sp>
        <p:nvSpPr>
          <p:cNvPr id="13" name="矩形 12"/>
          <p:cNvSpPr/>
          <p:nvPr/>
        </p:nvSpPr>
        <p:spPr>
          <a:xfrm>
            <a:off x="8714835" y="-1"/>
            <a:ext cx="1728000" cy="59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Privilege Escalation</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15" name="矩形 14"/>
          <p:cNvSpPr/>
          <p:nvPr/>
        </p:nvSpPr>
        <p:spPr>
          <a:xfrm>
            <a:off x="10457876" y="-1"/>
            <a:ext cx="1728000" cy="59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Defense Evasion</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118" name="矩形 117"/>
          <p:cNvSpPr/>
          <p:nvPr/>
        </p:nvSpPr>
        <p:spPr>
          <a:xfrm>
            <a:off x="3488000" y="4342228"/>
            <a:ext cx="1728000" cy="2520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Drive-by Compromise</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 Public-Facing Application</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External Remote Services</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Hardware Additions</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Phishing (3)</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Replication Through Removable Media</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Supply Chain Compromise (3)</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Trusted Relationship</a:t>
            </a:r>
          </a:p>
          <a:p>
            <a:pPr marL="285750" indent="-2857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Valid Accounts (4)</a:t>
            </a:r>
          </a:p>
        </p:txBody>
      </p:sp>
      <p:sp>
        <p:nvSpPr>
          <p:cNvPr id="120" name="矩形 119"/>
          <p:cNvSpPr/>
          <p:nvPr/>
        </p:nvSpPr>
        <p:spPr>
          <a:xfrm>
            <a:off x="5232000" y="4342228"/>
            <a:ext cx="1728000" cy="25206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Command and Scripting Interpreter (7)</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Exploitation for Client Execution</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Inter-Process Communication (2)</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Native API</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Scheduled Task/Job (5)</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Shared Modules</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Software Deployment Tools</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Services (2)</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User Execution (2)</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Windows Management Instrumentation</a:t>
            </a:r>
          </a:p>
        </p:txBody>
      </p:sp>
      <p:sp>
        <p:nvSpPr>
          <p:cNvPr id="122" name="矩形 121"/>
          <p:cNvSpPr/>
          <p:nvPr/>
        </p:nvSpPr>
        <p:spPr>
          <a:xfrm>
            <a:off x="6976000" y="4342228"/>
            <a:ext cx="1728000" cy="25206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Account Manipulation (4)</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Boot or Logon </a:t>
            </a:r>
            <a:r>
              <a:rPr lang="en-US" altLang="zh-CN" sz="800" b="1" dirty="0" err="1">
                <a:solidFill>
                  <a:schemeClr val="bg1"/>
                </a:solidFill>
                <a:latin typeface="Times New Roman" panose="02020503050405090304" pitchFamily="18" charset="0"/>
                <a:ea typeface="黑体" panose="02010609060101010101" pitchFamily="49" charset="-122"/>
                <a:cs typeface="Times New Roman" panose="02020503050405090304" pitchFamily="18" charset="0"/>
              </a:rPr>
              <a:t>Autostart</a:t>
            </a: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 Execution (11)</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Boot or Logon Initialization Scripts (5)</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Browser Extensions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Compromise Client Software Binary</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Event Triggered Execution (15)</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External Remote Services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Implant Container Image</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Office Application Startup (6)</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Pre-OS Boot (3)</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Scheduled Task/Job (5)</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Server Software Component (3)</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Valid Accounts (4)</a:t>
            </a:r>
          </a:p>
        </p:txBody>
      </p:sp>
      <p:sp>
        <p:nvSpPr>
          <p:cNvPr id="124" name="矩形 123"/>
          <p:cNvSpPr/>
          <p:nvPr/>
        </p:nvSpPr>
        <p:spPr>
          <a:xfrm>
            <a:off x="8720000" y="4342228"/>
            <a:ext cx="1728000" cy="25206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Abuse Elevation Control Mechanism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Boot or Logon </a:t>
            </a:r>
            <a:r>
              <a:rPr lang="en-US" altLang="zh-CN" sz="900" b="1" dirty="0" err="1">
                <a:solidFill>
                  <a:schemeClr val="bg1"/>
                </a:solidFill>
                <a:latin typeface="Times New Roman" panose="02020503050405090304" pitchFamily="18" charset="0"/>
                <a:ea typeface="黑体" panose="02010609060101010101" pitchFamily="49" charset="-122"/>
                <a:cs typeface="Times New Roman" panose="02020503050405090304" pitchFamily="18" charset="0"/>
              </a:rPr>
              <a:t>Autostart</a:t>
            </a: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 Execution (11)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Boot or Logon Initialization Scripts (5)</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Create or Modify System Process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Event Triggered Execution (15)</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Exploitation for Privilege Escalation</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Group Policy Modification</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Hijack Execution Flow (11)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Process Injection (11)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Scheduled Task/Job (5)</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Valid Accounts (4)</a:t>
            </a:r>
          </a:p>
        </p:txBody>
      </p:sp>
      <p:sp>
        <p:nvSpPr>
          <p:cNvPr id="126" name="矩形 125"/>
          <p:cNvSpPr/>
          <p:nvPr/>
        </p:nvSpPr>
        <p:spPr>
          <a:xfrm>
            <a:off x="10464000" y="4342228"/>
            <a:ext cx="1728000" cy="25206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Access Token Manipulation (5)</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Direct Volume Access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Exploitation for Defense Evasion</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Hide Artifacts (6)</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Impair Defenses (6)</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Indicator Removal on Host (6)</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Indirect Command Execution</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Masquerading (6)</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Subvert Trust Controls (4)</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Template Injection</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Unused/Unsupported Cloud Regions</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Valid Accounts (4)</a:t>
            </a:r>
          </a:p>
          <a:p>
            <a:pPr marL="171450" indent="-1714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Virtualization/Sandbox Evasion (3)</a:t>
            </a:r>
          </a:p>
        </p:txBody>
      </p:sp>
      <p:sp>
        <p:nvSpPr>
          <p:cNvPr id="132" name="矩形 131"/>
          <p:cNvSpPr/>
          <p:nvPr/>
        </p:nvSpPr>
        <p:spPr>
          <a:xfrm>
            <a:off x="0" y="4342228"/>
            <a:ext cx="1728000" cy="25206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Gather Victim Network Information (6)</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Gather Victim Org Information (4)</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Phishing for Information (3)</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Search Closed Sources (2)</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Search Open Technical Databases </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Search Open Websites/Domains (2)</a:t>
            </a:r>
          </a:p>
          <a:p>
            <a:pPr marL="285750" indent="-2857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Search Victim-Owned Websites</a:t>
            </a:r>
          </a:p>
        </p:txBody>
      </p:sp>
      <p:sp>
        <p:nvSpPr>
          <p:cNvPr id="134" name="矩形 133"/>
          <p:cNvSpPr/>
          <p:nvPr/>
        </p:nvSpPr>
        <p:spPr>
          <a:xfrm>
            <a:off x="1744000" y="4342228"/>
            <a:ext cx="1728000" cy="2520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endPar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Acquire Infrastructure (6)</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Compromise Accounts (2)</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Compromise Infrastructure (6)</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Develop Capabilities (4)</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Establish Accounts (2)</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Obtain Capabilities (6)</a:t>
            </a:r>
          </a:p>
          <a:p>
            <a:endPar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cxnSp>
        <p:nvCxnSpPr>
          <p:cNvPr id="214" name="直接连接符 213"/>
          <p:cNvCxnSpPr/>
          <p:nvPr/>
        </p:nvCxnSpPr>
        <p:spPr>
          <a:xfrm>
            <a:off x="1727630" y="589538"/>
            <a:ext cx="0" cy="375269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3470671" y="589538"/>
            <a:ext cx="0" cy="37526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5213712" y="589538"/>
            <a:ext cx="0" cy="37526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6956753" y="589538"/>
            <a:ext cx="0" cy="375269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8699794" y="589538"/>
            <a:ext cx="0" cy="375269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0461345" y="5895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221" name="组合 220"/>
          <p:cNvGrpSpPr/>
          <p:nvPr/>
        </p:nvGrpSpPr>
        <p:grpSpPr>
          <a:xfrm>
            <a:off x="10766060" y="703263"/>
            <a:ext cx="1298753" cy="847893"/>
            <a:chOff x="8527685" y="662372"/>
            <a:chExt cx="1298753" cy="847893"/>
          </a:xfrm>
        </p:grpSpPr>
        <p:pic>
          <p:nvPicPr>
            <p:cNvPr id="222" name="图片 221"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9866" y="662372"/>
              <a:ext cx="540000" cy="540000"/>
            </a:xfrm>
            <a:prstGeom prst="rect">
              <a:avLst/>
            </a:prstGeom>
          </p:spPr>
        </p:pic>
        <p:sp>
          <p:nvSpPr>
            <p:cNvPr id="223" name="文本框 222"/>
            <p:cNvSpPr txBox="1"/>
            <p:nvPr/>
          </p:nvSpPr>
          <p:spPr>
            <a:xfrm>
              <a:off x="8527685" y="1171711"/>
              <a:ext cx="1298753"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File and Directory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Permissions Modification</a:t>
              </a:r>
            </a:p>
          </p:txBody>
        </p:sp>
      </p:grpSp>
      <p:grpSp>
        <p:nvGrpSpPr>
          <p:cNvPr id="224" name="组合 223"/>
          <p:cNvGrpSpPr/>
          <p:nvPr/>
        </p:nvGrpSpPr>
        <p:grpSpPr>
          <a:xfrm>
            <a:off x="10531490" y="1545743"/>
            <a:ext cx="806631" cy="686174"/>
            <a:chOff x="8408140" y="1285968"/>
            <a:chExt cx="806631" cy="686174"/>
          </a:xfrm>
        </p:grpSpPr>
        <p:pic>
          <p:nvPicPr>
            <p:cNvPr id="225" name="图片 224" descr="图标&#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0911" y="1285968"/>
              <a:ext cx="540000" cy="540000"/>
            </a:xfrm>
            <a:prstGeom prst="rect">
              <a:avLst/>
            </a:prstGeom>
          </p:spPr>
        </p:pic>
        <p:sp>
          <p:nvSpPr>
            <p:cNvPr id="226" name="文本框 225"/>
            <p:cNvSpPr txBox="1"/>
            <p:nvPr/>
          </p:nvSpPr>
          <p:spPr>
            <a:xfrm>
              <a:off x="8408140" y="1756698"/>
              <a:ext cx="80663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Hide Artifacts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227" name="组合 226"/>
          <p:cNvGrpSpPr/>
          <p:nvPr/>
        </p:nvGrpSpPr>
        <p:grpSpPr>
          <a:xfrm>
            <a:off x="10944560" y="1985794"/>
            <a:ext cx="1184940" cy="1019315"/>
            <a:chOff x="8780145" y="1507655"/>
            <a:chExt cx="1184940" cy="1019315"/>
          </a:xfrm>
        </p:grpSpPr>
        <p:pic>
          <p:nvPicPr>
            <p:cNvPr id="228" name="图片 227" descr="图标&#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3126" y="1507655"/>
              <a:ext cx="720000" cy="720000"/>
            </a:xfrm>
            <a:prstGeom prst="rect">
              <a:avLst/>
            </a:prstGeom>
          </p:spPr>
        </p:pic>
        <p:sp>
          <p:nvSpPr>
            <p:cNvPr id="229" name="文本框 228"/>
            <p:cNvSpPr txBox="1"/>
            <p:nvPr/>
          </p:nvSpPr>
          <p:spPr>
            <a:xfrm>
              <a:off x="8780145" y="2188416"/>
              <a:ext cx="1184940"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Modify Authentication</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Process</a:t>
              </a:r>
            </a:p>
          </p:txBody>
        </p:sp>
      </p:grpSp>
      <p:grpSp>
        <p:nvGrpSpPr>
          <p:cNvPr id="230" name="组合 229"/>
          <p:cNvGrpSpPr/>
          <p:nvPr/>
        </p:nvGrpSpPr>
        <p:grpSpPr>
          <a:xfrm>
            <a:off x="10534478" y="2880448"/>
            <a:ext cx="898003" cy="700887"/>
            <a:chOff x="8152368" y="2570391"/>
            <a:chExt cx="898003" cy="700887"/>
          </a:xfrm>
        </p:grpSpPr>
        <p:pic>
          <p:nvPicPr>
            <p:cNvPr id="231" name="图片 230" descr="图片包含 形状&#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285" y="2570391"/>
              <a:ext cx="540000" cy="540000"/>
            </a:xfrm>
            <a:prstGeom prst="rect">
              <a:avLst/>
            </a:prstGeom>
          </p:spPr>
        </p:pic>
        <p:sp>
          <p:nvSpPr>
            <p:cNvPr id="232" name="文本框 231"/>
            <p:cNvSpPr txBox="1"/>
            <p:nvPr/>
          </p:nvSpPr>
          <p:spPr>
            <a:xfrm>
              <a:off x="8152368" y="3055834"/>
              <a:ext cx="89800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Impair Defenses</a:t>
              </a:r>
            </a:p>
          </p:txBody>
        </p:sp>
      </p:grpSp>
      <p:grpSp>
        <p:nvGrpSpPr>
          <p:cNvPr id="233" name="组合 232"/>
          <p:cNvGrpSpPr/>
          <p:nvPr/>
        </p:nvGrpSpPr>
        <p:grpSpPr>
          <a:xfrm>
            <a:off x="11192827" y="3474690"/>
            <a:ext cx="910827" cy="841416"/>
            <a:chOff x="8949906" y="3371380"/>
            <a:chExt cx="910827" cy="841416"/>
          </a:xfrm>
        </p:grpSpPr>
        <p:pic>
          <p:nvPicPr>
            <p:cNvPr id="234" name="图片 233" descr="图标&#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5935" y="3371380"/>
              <a:ext cx="540000" cy="540000"/>
            </a:xfrm>
            <a:prstGeom prst="rect">
              <a:avLst/>
            </a:prstGeom>
          </p:spPr>
        </p:pic>
        <p:sp>
          <p:nvSpPr>
            <p:cNvPr id="235" name="文本框 234"/>
            <p:cNvSpPr txBox="1"/>
            <p:nvPr/>
          </p:nvSpPr>
          <p:spPr>
            <a:xfrm>
              <a:off x="8949906" y="3874242"/>
              <a:ext cx="910827"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Signed Binary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Proxy Execution</a:t>
              </a:r>
            </a:p>
          </p:txBody>
        </p:sp>
      </p:grpSp>
      <p:grpSp>
        <p:nvGrpSpPr>
          <p:cNvPr id="236" name="组合 235"/>
          <p:cNvGrpSpPr/>
          <p:nvPr/>
        </p:nvGrpSpPr>
        <p:grpSpPr>
          <a:xfrm>
            <a:off x="8868875" y="795315"/>
            <a:ext cx="1406154" cy="745067"/>
            <a:chOff x="5894699" y="802607"/>
            <a:chExt cx="1406154" cy="745067"/>
          </a:xfrm>
        </p:grpSpPr>
        <p:pic>
          <p:nvPicPr>
            <p:cNvPr id="237" name="图片 236" descr="图片包含 形状&#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7776" y="802607"/>
              <a:ext cx="540000" cy="540000"/>
            </a:xfrm>
            <a:prstGeom prst="rect">
              <a:avLst/>
            </a:prstGeom>
          </p:spPr>
        </p:pic>
        <p:sp>
          <p:nvSpPr>
            <p:cNvPr id="238" name="文本框 237"/>
            <p:cNvSpPr txBox="1"/>
            <p:nvPr/>
          </p:nvSpPr>
          <p:spPr>
            <a:xfrm>
              <a:off x="5894699" y="1332230"/>
              <a:ext cx="1406154"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Access Token Manipulation</a:t>
              </a:r>
              <a:endParaRPr lang="zh-CN" altLang="en-US" sz="800" dirty="0"/>
            </a:p>
          </p:txBody>
        </p:sp>
      </p:grpSp>
      <p:grpSp>
        <p:nvGrpSpPr>
          <p:cNvPr id="239" name="组合 238"/>
          <p:cNvGrpSpPr/>
          <p:nvPr/>
        </p:nvGrpSpPr>
        <p:grpSpPr>
          <a:xfrm>
            <a:off x="8747947" y="1690272"/>
            <a:ext cx="1636987" cy="739549"/>
            <a:chOff x="6184641" y="1647043"/>
            <a:chExt cx="1636987" cy="739549"/>
          </a:xfrm>
        </p:grpSpPr>
        <p:pic>
          <p:nvPicPr>
            <p:cNvPr id="240" name="图片 239" descr="图片包含 形状&#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4345" y="1647043"/>
              <a:ext cx="540000" cy="540000"/>
            </a:xfrm>
            <a:prstGeom prst="rect">
              <a:avLst/>
            </a:prstGeom>
          </p:spPr>
        </p:pic>
        <p:sp>
          <p:nvSpPr>
            <p:cNvPr id="241" name="文本框 240"/>
            <p:cNvSpPr txBox="1"/>
            <p:nvPr/>
          </p:nvSpPr>
          <p:spPr>
            <a:xfrm>
              <a:off x="6184641" y="2171148"/>
              <a:ext cx="1636987"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Create or Modify System Process</a:t>
              </a:r>
              <a:endParaRPr lang="zh-CN" altLang="en-US" sz="800" dirty="0"/>
            </a:p>
          </p:txBody>
        </p:sp>
      </p:grpSp>
      <p:grpSp>
        <p:nvGrpSpPr>
          <p:cNvPr id="242" name="组合 241"/>
          <p:cNvGrpSpPr/>
          <p:nvPr/>
        </p:nvGrpSpPr>
        <p:grpSpPr>
          <a:xfrm>
            <a:off x="9100607" y="2426715"/>
            <a:ext cx="931665" cy="790953"/>
            <a:chOff x="6649732" y="2323809"/>
            <a:chExt cx="931665" cy="790953"/>
          </a:xfrm>
        </p:grpSpPr>
        <p:pic>
          <p:nvPicPr>
            <p:cNvPr id="243" name="图片 242" descr="图标&#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45035" y="2323809"/>
              <a:ext cx="720000" cy="720000"/>
            </a:xfrm>
            <a:prstGeom prst="rect">
              <a:avLst/>
            </a:prstGeom>
          </p:spPr>
        </p:pic>
        <p:sp>
          <p:nvSpPr>
            <p:cNvPr id="244" name="文本框 243"/>
            <p:cNvSpPr txBox="1"/>
            <p:nvPr/>
          </p:nvSpPr>
          <p:spPr>
            <a:xfrm>
              <a:off x="6649732" y="2899318"/>
              <a:ext cx="931665"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Process Injection</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245" name="组合 244"/>
          <p:cNvGrpSpPr/>
          <p:nvPr/>
        </p:nvGrpSpPr>
        <p:grpSpPr>
          <a:xfrm>
            <a:off x="9149913" y="3364665"/>
            <a:ext cx="854721" cy="776247"/>
            <a:chOff x="6664132" y="3212473"/>
            <a:chExt cx="854721" cy="776247"/>
          </a:xfrm>
        </p:grpSpPr>
        <p:pic>
          <p:nvPicPr>
            <p:cNvPr id="246" name="图片 2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05496" y="3212473"/>
              <a:ext cx="540000" cy="540000"/>
            </a:xfrm>
            <a:prstGeom prst="rect">
              <a:avLst/>
            </a:prstGeom>
          </p:spPr>
        </p:pic>
        <p:sp>
          <p:nvSpPr>
            <p:cNvPr id="247" name="文本框 246"/>
            <p:cNvSpPr txBox="1"/>
            <p:nvPr/>
          </p:nvSpPr>
          <p:spPr>
            <a:xfrm>
              <a:off x="6664132" y="3773276"/>
              <a:ext cx="85472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Valid Accounts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248" name="组合 247"/>
          <p:cNvGrpSpPr/>
          <p:nvPr/>
        </p:nvGrpSpPr>
        <p:grpSpPr>
          <a:xfrm>
            <a:off x="7033917" y="644973"/>
            <a:ext cx="1175322" cy="679965"/>
            <a:chOff x="4119244" y="877400"/>
            <a:chExt cx="1175322" cy="679965"/>
          </a:xfrm>
        </p:grpSpPr>
        <p:pic>
          <p:nvPicPr>
            <p:cNvPr id="249" name="图片 248" descr="图标&#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96637" y="877400"/>
              <a:ext cx="540000" cy="540000"/>
            </a:xfrm>
            <a:prstGeom prst="rect">
              <a:avLst/>
            </a:prstGeom>
          </p:spPr>
        </p:pic>
        <p:sp>
          <p:nvSpPr>
            <p:cNvPr id="250" name="文本框 249"/>
            <p:cNvSpPr txBox="1"/>
            <p:nvPr/>
          </p:nvSpPr>
          <p:spPr>
            <a:xfrm>
              <a:off x="4119244" y="1341921"/>
              <a:ext cx="1175322"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Account Manipulation</a:t>
              </a:r>
              <a:endParaRPr lang="zh-CN" altLang="en-US" sz="800" dirty="0"/>
            </a:p>
          </p:txBody>
        </p:sp>
      </p:grpSp>
      <p:grpSp>
        <p:nvGrpSpPr>
          <p:cNvPr id="251" name="组合 250"/>
          <p:cNvGrpSpPr/>
          <p:nvPr/>
        </p:nvGrpSpPr>
        <p:grpSpPr>
          <a:xfrm>
            <a:off x="7843532" y="1354442"/>
            <a:ext cx="904415" cy="831989"/>
            <a:chOff x="4369546" y="1395076"/>
            <a:chExt cx="904415" cy="831989"/>
          </a:xfrm>
        </p:grpSpPr>
        <p:pic>
          <p:nvPicPr>
            <p:cNvPr id="252" name="图片 251" descr="图片包含 形状&#10;&#10;描述已自动生成"/>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23451" y="1395076"/>
              <a:ext cx="540000" cy="540000"/>
            </a:xfrm>
            <a:prstGeom prst="rect">
              <a:avLst/>
            </a:prstGeom>
          </p:spPr>
        </p:pic>
        <p:sp>
          <p:nvSpPr>
            <p:cNvPr id="253" name="文本框 252"/>
            <p:cNvSpPr txBox="1"/>
            <p:nvPr/>
          </p:nvSpPr>
          <p:spPr>
            <a:xfrm>
              <a:off x="4369546" y="1888511"/>
              <a:ext cx="904415"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Event Triggered</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 Execution</a:t>
              </a:r>
              <a:endParaRPr lang="zh-CN" altLang="en-US" sz="800" dirty="0"/>
            </a:p>
          </p:txBody>
        </p:sp>
      </p:grpSp>
      <p:grpSp>
        <p:nvGrpSpPr>
          <p:cNvPr id="254" name="组合 253"/>
          <p:cNvGrpSpPr/>
          <p:nvPr/>
        </p:nvGrpSpPr>
        <p:grpSpPr>
          <a:xfrm>
            <a:off x="7016607" y="2033303"/>
            <a:ext cx="1353256" cy="777265"/>
            <a:chOff x="4025167" y="1436905"/>
            <a:chExt cx="1353256" cy="777265"/>
          </a:xfrm>
        </p:grpSpPr>
        <p:pic>
          <p:nvPicPr>
            <p:cNvPr id="255" name="图片 254" descr="图标&#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80975" y="1436905"/>
              <a:ext cx="540000" cy="540000"/>
            </a:xfrm>
            <a:prstGeom prst="rect">
              <a:avLst/>
            </a:prstGeom>
          </p:spPr>
        </p:pic>
        <p:sp>
          <p:nvSpPr>
            <p:cNvPr id="256" name="文本框 255"/>
            <p:cNvSpPr txBox="1"/>
            <p:nvPr/>
          </p:nvSpPr>
          <p:spPr>
            <a:xfrm>
              <a:off x="4025167" y="1998726"/>
              <a:ext cx="1353256"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Office Application Startup</a:t>
              </a:r>
              <a:endParaRPr lang="zh-CN" altLang="en-US" sz="800" dirty="0"/>
            </a:p>
          </p:txBody>
        </p:sp>
      </p:grpSp>
      <p:grpSp>
        <p:nvGrpSpPr>
          <p:cNvPr id="257" name="组合 256"/>
          <p:cNvGrpSpPr/>
          <p:nvPr/>
        </p:nvGrpSpPr>
        <p:grpSpPr>
          <a:xfrm>
            <a:off x="7738539" y="2868236"/>
            <a:ext cx="1069524" cy="755115"/>
            <a:chOff x="4945637" y="2371074"/>
            <a:chExt cx="1069524" cy="755115"/>
          </a:xfrm>
        </p:grpSpPr>
        <p:pic>
          <p:nvPicPr>
            <p:cNvPr id="258" name="图片 257" descr="图标&#10;&#10;描述已自动生成"/>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13680" y="2371074"/>
              <a:ext cx="540000" cy="540000"/>
            </a:xfrm>
            <a:prstGeom prst="rect">
              <a:avLst/>
            </a:prstGeom>
          </p:spPr>
        </p:pic>
        <p:sp>
          <p:nvSpPr>
            <p:cNvPr id="259" name="文本框 258"/>
            <p:cNvSpPr txBox="1"/>
            <p:nvPr/>
          </p:nvSpPr>
          <p:spPr>
            <a:xfrm>
              <a:off x="4945637" y="2910745"/>
              <a:ext cx="1069524"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Scheduled Task/Job</a:t>
              </a:r>
              <a:endParaRPr lang="zh-CN" altLang="en-US" sz="800" dirty="0"/>
            </a:p>
          </p:txBody>
        </p:sp>
      </p:grpSp>
      <p:grpSp>
        <p:nvGrpSpPr>
          <p:cNvPr id="260" name="组合 259"/>
          <p:cNvGrpSpPr/>
          <p:nvPr/>
        </p:nvGrpSpPr>
        <p:grpSpPr>
          <a:xfrm>
            <a:off x="7098150" y="3473613"/>
            <a:ext cx="739305" cy="799897"/>
            <a:chOff x="4235954" y="3063578"/>
            <a:chExt cx="739305" cy="799897"/>
          </a:xfrm>
        </p:grpSpPr>
        <p:pic>
          <p:nvPicPr>
            <p:cNvPr id="261" name="图片 260" descr="图片包含 形状&#10;&#10;描述已自动生成"/>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297807" y="3063578"/>
              <a:ext cx="615600" cy="540000"/>
            </a:xfrm>
            <a:prstGeom prst="rect">
              <a:avLst/>
            </a:prstGeom>
          </p:spPr>
        </p:pic>
        <p:sp>
          <p:nvSpPr>
            <p:cNvPr id="262" name="文本框 261"/>
            <p:cNvSpPr txBox="1"/>
            <p:nvPr/>
          </p:nvSpPr>
          <p:spPr>
            <a:xfrm>
              <a:off x="4235954" y="3648031"/>
              <a:ext cx="739305"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Pre-OS Boot</a:t>
              </a:r>
              <a:endParaRPr lang="zh-CN" altLang="en-US" sz="800" dirty="0"/>
            </a:p>
          </p:txBody>
        </p:sp>
      </p:grpSp>
      <p:grpSp>
        <p:nvGrpSpPr>
          <p:cNvPr id="263" name="组合 262"/>
          <p:cNvGrpSpPr/>
          <p:nvPr/>
        </p:nvGrpSpPr>
        <p:grpSpPr>
          <a:xfrm>
            <a:off x="5595575" y="746084"/>
            <a:ext cx="1133644" cy="828034"/>
            <a:chOff x="2515166" y="690597"/>
            <a:chExt cx="1133644" cy="828034"/>
          </a:xfrm>
        </p:grpSpPr>
        <p:pic>
          <p:nvPicPr>
            <p:cNvPr id="264" name="图片 263" descr="图片包含 形状&#10;&#10;描述已自动生成"/>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74936" y="690597"/>
              <a:ext cx="540000" cy="540000"/>
            </a:xfrm>
            <a:prstGeom prst="rect">
              <a:avLst/>
            </a:prstGeom>
          </p:spPr>
        </p:pic>
        <p:sp>
          <p:nvSpPr>
            <p:cNvPr id="265" name="文本框 264"/>
            <p:cNvSpPr txBox="1"/>
            <p:nvPr/>
          </p:nvSpPr>
          <p:spPr>
            <a:xfrm>
              <a:off x="2515166" y="1180077"/>
              <a:ext cx="1133644"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Command and</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Scripting Interpreter</a:t>
              </a:r>
              <a:endParaRPr lang="zh-CN" altLang="en-US" sz="800" dirty="0"/>
            </a:p>
          </p:txBody>
        </p:sp>
      </p:grpSp>
      <p:grpSp>
        <p:nvGrpSpPr>
          <p:cNvPr id="266" name="组合 265"/>
          <p:cNvGrpSpPr/>
          <p:nvPr/>
        </p:nvGrpSpPr>
        <p:grpSpPr>
          <a:xfrm>
            <a:off x="5759577" y="1711028"/>
            <a:ext cx="670376" cy="700555"/>
            <a:chOff x="2118074" y="1585753"/>
            <a:chExt cx="670376" cy="700555"/>
          </a:xfrm>
        </p:grpSpPr>
        <p:pic>
          <p:nvPicPr>
            <p:cNvPr id="267" name="图片 266" descr="图片包含 图标&#10;&#10;描述已自动生成"/>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81199" y="1585753"/>
              <a:ext cx="540000" cy="540000"/>
            </a:xfrm>
            <a:prstGeom prst="rect">
              <a:avLst/>
            </a:prstGeom>
          </p:spPr>
        </p:pic>
        <p:sp>
          <p:nvSpPr>
            <p:cNvPr id="268" name="文本框 267"/>
            <p:cNvSpPr txBox="1"/>
            <p:nvPr/>
          </p:nvSpPr>
          <p:spPr>
            <a:xfrm>
              <a:off x="2118074" y="2070864"/>
              <a:ext cx="670376"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Native API</a:t>
              </a:r>
            </a:p>
          </p:txBody>
        </p:sp>
      </p:grpSp>
      <p:grpSp>
        <p:nvGrpSpPr>
          <p:cNvPr id="269" name="组合 268"/>
          <p:cNvGrpSpPr/>
          <p:nvPr/>
        </p:nvGrpSpPr>
        <p:grpSpPr>
          <a:xfrm>
            <a:off x="5639451" y="2551327"/>
            <a:ext cx="880369" cy="717236"/>
            <a:chOff x="3078511" y="2200352"/>
            <a:chExt cx="880369" cy="717236"/>
          </a:xfrm>
        </p:grpSpPr>
        <p:pic>
          <p:nvPicPr>
            <p:cNvPr id="270" name="图片 269" descr="图标&#10;&#10;描述已自动生成"/>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48696" y="2200352"/>
              <a:ext cx="540000" cy="540000"/>
            </a:xfrm>
            <a:prstGeom prst="rect">
              <a:avLst/>
            </a:prstGeom>
          </p:spPr>
        </p:pic>
        <p:sp>
          <p:nvSpPr>
            <p:cNvPr id="271" name="文本框 270"/>
            <p:cNvSpPr txBox="1"/>
            <p:nvPr/>
          </p:nvSpPr>
          <p:spPr>
            <a:xfrm>
              <a:off x="3078511" y="2702144"/>
              <a:ext cx="88036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System Services</a:t>
              </a:r>
              <a:endParaRPr lang="zh-CN" altLang="en-US" sz="800" dirty="0"/>
            </a:p>
          </p:txBody>
        </p:sp>
      </p:grpSp>
      <p:grpSp>
        <p:nvGrpSpPr>
          <p:cNvPr id="272" name="组合 271"/>
          <p:cNvGrpSpPr/>
          <p:nvPr/>
        </p:nvGrpSpPr>
        <p:grpSpPr>
          <a:xfrm>
            <a:off x="5684363" y="3429601"/>
            <a:ext cx="853119" cy="756082"/>
            <a:chOff x="2161824" y="2814524"/>
            <a:chExt cx="853119" cy="756082"/>
          </a:xfrm>
        </p:grpSpPr>
        <p:pic>
          <p:nvPicPr>
            <p:cNvPr id="273" name="图片 272" descr="图标&#10;&#10;描述已自动生成"/>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24048" y="2814524"/>
              <a:ext cx="540000" cy="540000"/>
            </a:xfrm>
            <a:prstGeom prst="rect">
              <a:avLst/>
            </a:prstGeom>
          </p:spPr>
        </p:pic>
        <p:sp>
          <p:nvSpPr>
            <p:cNvPr id="274" name="文本框 273"/>
            <p:cNvSpPr txBox="1"/>
            <p:nvPr/>
          </p:nvSpPr>
          <p:spPr>
            <a:xfrm>
              <a:off x="2161824" y="3355162"/>
              <a:ext cx="85311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User Execution</a:t>
              </a:r>
              <a:endParaRPr lang="zh-CN" altLang="en-US" sz="800" dirty="0"/>
            </a:p>
          </p:txBody>
        </p:sp>
      </p:grpSp>
      <p:grpSp>
        <p:nvGrpSpPr>
          <p:cNvPr id="275" name="组合 274"/>
          <p:cNvGrpSpPr/>
          <p:nvPr/>
        </p:nvGrpSpPr>
        <p:grpSpPr>
          <a:xfrm>
            <a:off x="3455014" y="753084"/>
            <a:ext cx="1159292" cy="752546"/>
            <a:chOff x="59809" y="867242"/>
            <a:chExt cx="1159292" cy="752546"/>
          </a:xfrm>
        </p:grpSpPr>
        <p:pic>
          <p:nvPicPr>
            <p:cNvPr id="276" name="图片 275" descr="图片包含 监控, 屏幕, 钟表, 游戏机&#10;&#10;描述已自动生成"/>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69455" y="867242"/>
              <a:ext cx="540000" cy="540000"/>
            </a:xfrm>
            <a:prstGeom prst="rect">
              <a:avLst/>
            </a:prstGeom>
          </p:spPr>
        </p:pic>
        <p:sp>
          <p:nvSpPr>
            <p:cNvPr id="277" name="文本框 276"/>
            <p:cNvSpPr txBox="1"/>
            <p:nvPr/>
          </p:nvSpPr>
          <p:spPr>
            <a:xfrm>
              <a:off x="59809" y="1404344"/>
              <a:ext cx="1159292"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Drive-by Compromise</a:t>
              </a:r>
            </a:p>
          </p:txBody>
        </p:sp>
      </p:grpSp>
      <p:grpSp>
        <p:nvGrpSpPr>
          <p:cNvPr id="278" name="组合 277"/>
          <p:cNvGrpSpPr/>
          <p:nvPr/>
        </p:nvGrpSpPr>
        <p:grpSpPr>
          <a:xfrm>
            <a:off x="3459312" y="1898005"/>
            <a:ext cx="1088760" cy="721217"/>
            <a:chOff x="28176" y="1410195"/>
            <a:chExt cx="1088760" cy="721217"/>
          </a:xfrm>
        </p:grpSpPr>
        <p:pic>
          <p:nvPicPr>
            <p:cNvPr id="279" name="图片 278" descr="图片包含 形状&#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2556" y="1410195"/>
              <a:ext cx="540000" cy="540000"/>
            </a:xfrm>
            <a:prstGeom prst="rect">
              <a:avLst/>
            </a:prstGeom>
          </p:spPr>
        </p:pic>
        <p:sp>
          <p:nvSpPr>
            <p:cNvPr id="280" name="文本框 279"/>
            <p:cNvSpPr txBox="1"/>
            <p:nvPr/>
          </p:nvSpPr>
          <p:spPr>
            <a:xfrm>
              <a:off x="28176" y="1915968"/>
              <a:ext cx="1088760"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Hardware Additions</a:t>
              </a:r>
            </a:p>
          </p:txBody>
        </p:sp>
      </p:grpSp>
      <p:grpSp>
        <p:nvGrpSpPr>
          <p:cNvPr id="281" name="组合 280"/>
          <p:cNvGrpSpPr/>
          <p:nvPr/>
        </p:nvGrpSpPr>
        <p:grpSpPr>
          <a:xfrm>
            <a:off x="4497496" y="3412616"/>
            <a:ext cx="569387" cy="647722"/>
            <a:chOff x="320506" y="1385121"/>
            <a:chExt cx="569387" cy="647722"/>
          </a:xfrm>
        </p:grpSpPr>
        <p:pic>
          <p:nvPicPr>
            <p:cNvPr id="282" name="图片 281" descr="图标&#10;&#10;描述已自动生成"/>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44912" y="1385121"/>
              <a:ext cx="540000" cy="540000"/>
            </a:xfrm>
            <a:prstGeom prst="rect">
              <a:avLst/>
            </a:prstGeom>
          </p:spPr>
        </p:pic>
        <p:sp>
          <p:nvSpPr>
            <p:cNvPr id="283" name="文本框 282"/>
            <p:cNvSpPr txBox="1"/>
            <p:nvPr/>
          </p:nvSpPr>
          <p:spPr>
            <a:xfrm>
              <a:off x="320506" y="1817399"/>
              <a:ext cx="569387"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Phishing</a:t>
              </a:r>
              <a:endParaRPr lang="zh-CN" altLang="en-US" sz="800" dirty="0"/>
            </a:p>
          </p:txBody>
        </p:sp>
      </p:grpSp>
      <p:grpSp>
        <p:nvGrpSpPr>
          <p:cNvPr id="284" name="组合 283"/>
          <p:cNvGrpSpPr/>
          <p:nvPr/>
        </p:nvGrpSpPr>
        <p:grpSpPr>
          <a:xfrm>
            <a:off x="4262157" y="1343312"/>
            <a:ext cx="1021433" cy="793721"/>
            <a:chOff x="721787" y="3167974"/>
            <a:chExt cx="1021433" cy="793721"/>
          </a:xfrm>
        </p:grpSpPr>
        <p:pic>
          <p:nvPicPr>
            <p:cNvPr id="285" name="图片 284" descr="图标&#10;&#10;描述已自动生成"/>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62504" y="3167974"/>
              <a:ext cx="460882" cy="460882"/>
            </a:xfrm>
            <a:prstGeom prst="rect">
              <a:avLst/>
            </a:prstGeom>
          </p:spPr>
        </p:pic>
        <p:sp>
          <p:nvSpPr>
            <p:cNvPr id="286" name="文本框 285"/>
            <p:cNvSpPr txBox="1"/>
            <p:nvPr/>
          </p:nvSpPr>
          <p:spPr>
            <a:xfrm>
              <a:off x="721787" y="3623141"/>
              <a:ext cx="1021433"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Exploit Public-</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Facing Application</a:t>
              </a:r>
            </a:p>
          </p:txBody>
        </p:sp>
      </p:grpSp>
      <p:grpSp>
        <p:nvGrpSpPr>
          <p:cNvPr id="287" name="组合 286"/>
          <p:cNvGrpSpPr/>
          <p:nvPr/>
        </p:nvGrpSpPr>
        <p:grpSpPr>
          <a:xfrm>
            <a:off x="3528241" y="2972487"/>
            <a:ext cx="950901" cy="800221"/>
            <a:chOff x="120611" y="2927406"/>
            <a:chExt cx="950901" cy="800221"/>
          </a:xfrm>
        </p:grpSpPr>
        <p:pic>
          <p:nvPicPr>
            <p:cNvPr id="288" name="图片 287" descr="黑白色的标志&#10;&#10;描述已自动生成"/>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09646" y="2927406"/>
              <a:ext cx="540000" cy="540000"/>
            </a:xfrm>
            <a:prstGeom prst="rect">
              <a:avLst/>
            </a:prstGeom>
          </p:spPr>
        </p:pic>
        <p:sp>
          <p:nvSpPr>
            <p:cNvPr id="289" name="文本框 288"/>
            <p:cNvSpPr txBox="1"/>
            <p:nvPr/>
          </p:nvSpPr>
          <p:spPr>
            <a:xfrm>
              <a:off x="120611" y="3389073"/>
              <a:ext cx="950901"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External Remote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Services</a:t>
              </a:r>
            </a:p>
          </p:txBody>
        </p:sp>
      </p:grpSp>
      <p:grpSp>
        <p:nvGrpSpPr>
          <p:cNvPr id="290" name="组合 289"/>
          <p:cNvGrpSpPr/>
          <p:nvPr/>
        </p:nvGrpSpPr>
        <p:grpSpPr>
          <a:xfrm>
            <a:off x="4385428" y="2353172"/>
            <a:ext cx="816249" cy="831350"/>
            <a:chOff x="1191777" y="1875842"/>
            <a:chExt cx="816249" cy="831350"/>
          </a:xfrm>
        </p:grpSpPr>
        <p:pic>
          <p:nvPicPr>
            <p:cNvPr id="291" name="图片 290" descr="图片包含 游戏机, 灯光, 食物, 画&#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294635" y="1875842"/>
              <a:ext cx="540000" cy="540000"/>
            </a:xfrm>
            <a:prstGeom prst="rect">
              <a:avLst/>
            </a:prstGeom>
          </p:spPr>
        </p:pic>
        <p:sp>
          <p:nvSpPr>
            <p:cNvPr id="292" name="文本框 291"/>
            <p:cNvSpPr txBox="1"/>
            <p:nvPr/>
          </p:nvSpPr>
          <p:spPr>
            <a:xfrm>
              <a:off x="1191777" y="2368638"/>
              <a:ext cx="816249"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Supply Chain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Compromise</a:t>
              </a:r>
              <a:endParaRPr lang="zh-CN" altLang="en-US" sz="800" dirty="0"/>
            </a:p>
          </p:txBody>
        </p:sp>
      </p:grpSp>
      <p:grpSp>
        <p:nvGrpSpPr>
          <p:cNvPr id="311" name="组合 310"/>
          <p:cNvGrpSpPr/>
          <p:nvPr/>
        </p:nvGrpSpPr>
        <p:grpSpPr>
          <a:xfrm>
            <a:off x="472985" y="700629"/>
            <a:ext cx="894797" cy="817730"/>
            <a:chOff x="498446" y="800134"/>
            <a:chExt cx="894797" cy="817730"/>
          </a:xfrm>
        </p:grpSpPr>
        <p:pic>
          <p:nvPicPr>
            <p:cNvPr id="308" name="图片 307" descr="图标&#10;&#10;描述已自动生成"/>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41766" y="800134"/>
              <a:ext cx="540000" cy="540000"/>
            </a:xfrm>
            <a:prstGeom prst="rect">
              <a:avLst/>
            </a:prstGeom>
          </p:spPr>
        </p:pic>
        <p:sp>
          <p:nvSpPr>
            <p:cNvPr id="310" name="文本框 309"/>
            <p:cNvSpPr txBox="1"/>
            <p:nvPr/>
          </p:nvSpPr>
          <p:spPr>
            <a:xfrm>
              <a:off x="498446" y="1402420"/>
              <a:ext cx="894797"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Active</a:t>
              </a:r>
              <a:r>
                <a:rPr lang="zh-CN" altLang="en-US" sz="800" b="1" dirty="0">
                  <a:latin typeface="Times New Roman" panose="02020503050405090304" pitchFamily="18" charset="0"/>
                  <a:ea typeface="黑体" panose="02010609060101010101" pitchFamily="49" charset="-122"/>
                  <a:cs typeface="Times New Roman" panose="02020503050405090304" pitchFamily="18" charset="0"/>
                </a:rPr>
                <a:t> </a:t>
              </a: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Scanning</a:t>
              </a:r>
            </a:p>
          </p:txBody>
        </p:sp>
      </p:grpSp>
      <p:grpSp>
        <p:nvGrpSpPr>
          <p:cNvPr id="314" name="组合 313"/>
          <p:cNvGrpSpPr/>
          <p:nvPr/>
        </p:nvGrpSpPr>
        <p:grpSpPr>
          <a:xfrm>
            <a:off x="372301" y="1565391"/>
            <a:ext cx="1058303" cy="789761"/>
            <a:chOff x="422002" y="1567430"/>
            <a:chExt cx="1058303" cy="789761"/>
          </a:xfrm>
        </p:grpSpPr>
        <p:pic>
          <p:nvPicPr>
            <p:cNvPr id="304" name="图片 303" descr="图标&#10;&#10;描述已自动生成"/>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82018" y="1567430"/>
              <a:ext cx="540000" cy="540000"/>
            </a:xfrm>
            <a:prstGeom prst="rect">
              <a:avLst/>
            </a:prstGeom>
          </p:spPr>
        </p:pic>
        <p:sp>
          <p:nvSpPr>
            <p:cNvPr id="313" name="文本框 312"/>
            <p:cNvSpPr txBox="1"/>
            <p:nvPr/>
          </p:nvSpPr>
          <p:spPr>
            <a:xfrm>
              <a:off x="422002" y="2141747"/>
              <a:ext cx="105830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Gather Information</a:t>
              </a:r>
            </a:p>
          </p:txBody>
        </p:sp>
      </p:grpSp>
      <p:grpSp>
        <p:nvGrpSpPr>
          <p:cNvPr id="320" name="组合 319"/>
          <p:cNvGrpSpPr/>
          <p:nvPr/>
        </p:nvGrpSpPr>
        <p:grpSpPr>
          <a:xfrm>
            <a:off x="499078" y="2532940"/>
            <a:ext cx="853119" cy="763818"/>
            <a:chOff x="499078" y="2482140"/>
            <a:chExt cx="853119" cy="763818"/>
          </a:xfrm>
        </p:grpSpPr>
        <p:pic>
          <p:nvPicPr>
            <p:cNvPr id="306" name="图片 305" descr="图片包含 图标&#10;&#10;描述已自动生成"/>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50783" y="2482140"/>
              <a:ext cx="540000" cy="540000"/>
            </a:xfrm>
            <a:prstGeom prst="rect">
              <a:avLst/>
            </a:prstGeom>
          </p:spPr>
        </p:pic>
        <p:sp>
          <p:nvSpPr>
            <p:cNvPr id="316" name="文本框 315"/>
            <p:cNvSpPr txBox="1"/>
            <p:nvPr/>
          </p:nvSpPr>
          <p:spPr>
            <a:xfrm>
              <a:off x="499078" y="3030514"/>
              <a:ext cx="85311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Search Sources</a:t>
              </a:r>
            </a:p>
          </p:txBody>
        </p:sp>
      </p:grpSp>
      <p:grpSp>
        <p:nvGrpSpPr>
          <p:cNvPr id="319" name="组合 318"/>
          <p:cNvGrpSpPr/>
          <p:nvPr/>
        </p:nvGrpSpPr>
        <p:grpSpPr>
          <a:xfrm>
            <a:off x="129629" y="3411661"/>
            <a:ext cx="1587294" cy="773384"/>
            <a:chOff x="129629" y="3411661"/>
            <a:chExt cx="1587294" cy="773384"/>
          </a:xfrm>
        </p:grpSpPr>
        <p:pic>
          <p:nvPicPr>
            <p:cNvPr id="302" name="图片 301" descr="图标&#10;&#10;描述已自动生成"/>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10746" y="3411661"/>
              <a:ext cx="540000" cy="540000"/>
            </a:xfrm>
            <a:prstGeom prst="rect">
              <a:avLst/>
            </a:prstGeom>
          </p:spPr>
        </p:pic>
        <p:sp>
          <p:nvSpPr>
            <p:cNvPr id="318" name="文本框 317"/>
            <p:cNvSpPr txBox="1"/>
            <p:nvPr/>
          </p:nvSpPr>
          <p:spPr>
            <a:xfrm>
              <a:off x="129629" y="3969601"/>
              <a:ext cx="1587294"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Search Open Websites/Domains</a:t>
              </a:r>
            </a:p>
          </p:txBody>
        </p:sp>
      </p:grpSp>
      <p:grpSp>
        <p:nvGrpSpPr>
          <p:cNvPr id="323" name="组合 322"/>
          <p:cNvGrpSpPr/>
          <p:nvPr/>
        </p:nvGrpSpPr>
        <p:grpSpPr>
          <a:xfrm>
            <a:off x="1833699" y="753084"/>
            <a:ext cx="1218603" cy="814797"/>
            <a:chOff x="1831450" y="841879"/>
            <a:chExt cx="1218603" cy="814797"/>
          </a:xfrm>
        </p:grpSpPr>
        <p:pic>
          <p:nvPicPr>
            <p:cNvPr id="300" name="图片 299" descr="图片包含 钟表, 游戏机, 橙子, 大&#10;&#10;描述已自动生成"/>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138465" y="841879"/>
              <a:ext cx="540000" cy="540000"/>
            </a:xfrm>
            <a:prstGeom prst="rect">
              <a:avLst/>
            </a:prstGeom>
          </p:spPr>
        </p:pic>
        <p:sp>
          <p:nvSpPr>
            <p:cNvPr id="322" name="文本框 321"/>
            <p:cNvSpPr txBox="1"/>
            <p:nvPr/>
          </p:nvSpPr>
          <p:spPr>
            <a:xfrm>
              <a:off x="1831450" y="1441232"/>
              <a:ext cx="121860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Acquire Infrastructure </a:t>
              </a:r>
            </a:p>
          </p:txBody>
        </p:sp>
      </p:grpSp>
      <p:grpSp>
        <p:nvGrpSpPr>
          <p:cNvPr id="330" name="组合 329"/>
          <p:cNvGrpSpPr/>
          <p:nvPr/>
        </p:nvGrpSpPr>
        <p:grpSpPr>
          <a:xfrm>
            <a:off x="2316525" y="1581959"/>
            <a:ext cx="1202573" cy="799511"/>
            <a:chOff x="2276090" y="1711028"/>
            <a:chExt cx="1202573" cy="799511"/>
          </a:xfrm>
        </p:grpSpPr>
        <p:pic>
          <p:nvPicPr>
            <p:cNvPr id="296" name="图片 295" descr="图标&#10;&#10;描述已自动生成"/>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599692" y="1711028"/>
              <a:ext cx="540000" cy="540000"/>
            </a:xfrm>
            <a:prstGeom prst="rect">
              <a:avLst/>
            </a:prstGeom>
          </p:spPr>
        </p:pic>
        <p:sp>
          <p:nvSpPr>
            <p:cNvPr id="329" name="文本框 328"/>
            <p:cNvSpPr txBox="1"/>
            <p:nvPr/>
          </p:nvSpPr>
          <p:spPr>
            <a:xfrm>
              <a:off x="2276090" y="2295095"/>
              <a:ext cx="120257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Compromise Accounts </a:t>
              </a:r>
            </a:p>
          </p:txBody>
        </p:sp>
      </p:grpSp>
      <p:grpSp>
        <p:nvGrpSpPr>
          <p:cNvPr id="340" name="组合 339"/>
          <p:cNvGrpSpPr/>
          <p:nvPr/>
        </p:nvGrpSpPr>
        <p:grpSpPr>
          <a:xfrm>
            <a:off x="1745050" y="2486799"/>
            <a:ext cx="1428596" cy="812745"/>
            <a:chOff x="1923142" y="2532940"/>
            <a:chExt cx="1428596" cy="812745"/>
          </a:xfrm>
        </p:grpSpPr>
        <p:pic>
          <p:nvPicPr>
            <p:cNvPr id="294" name="图片 293" descr="图片包含 形状&#10;&#10;描述已自动生成"/>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315678" y="2532940"/>
              <a:ext cx="540000" cy="540000"/>
            </a:xfrm>
            <a:prstGeom prst="rect">
              <a:avLst/>
            </a:prstGeom>
          </p:spPr>
        </p:pic>
        <p:sp>
          <p:nvSpPr>
            <p:cNvPr id="336" name="文本框 335"/>
            <p:cNvSpPr txBox="1"/>
            <p:nvPr/>
          </p:nvSpPr>
          <p:spPr>
            <a:xfrm>
              <a:off x="1923142" y="3130241"/>
              <a:ext cx="1428596"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Compromise Infrastructure </a:t>
              </a:r>
            </a:p>
          </p:txBody>
        </p:sp>
      </p:grpSp>
      <p:grpSp>
        <p:nvGrpSpPr>
          <p:cNvPr id="339" name="组合 338"/>
          <p:cNvGrpSpPr/>
          <p:nvPr/>
        </p:nvGrpSpPr>
        <p:grpSpPr>
          <a:xfrm>
            <a:off x="2304515" y="3448408"/>
            <a:ext cx="1045479" cy="744955"/>
            <a:chOff x="2278343" y="3393703"/>
            <a:chExt cx="1045479" cy="744955"/>
          </a:xfrm>
        </p:grpSpPr>
        <p:pic>
          <p:nvPicPr>
            <p:cNvPr id="298" name="图片 29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535202" y="3393703"/>
              <a:ext cx="540000" cy="540000"/>
            </a:xfrm>
            <a:prstGeom prst="rect">
              <a:avLst/>
            </a:prstGeom>
          </p:spPr>
        </p:pic>
        <p:sp>
          <p:nvSpPr>
            <p:cNvPr id="338" name="文本框 337"/>
            <p:cNvSpPr txBox="1"/>
            <p:nvPr/>
          </p:nvSpPr>
          <p:spPr>
            <a:xfrm>
              <a:off x="2278343" y="3923214"/>
              <a:ext cx="104547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Obtain Capabilities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0" y="-1"/>
            <a:ext cx="1728000" cy="594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Credential Access</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5" name="矩形 4"/>
          <p:cNvSpPr/>
          <p:nvPr/>
        </p:nvSpPr>
        <p:spPr>
          <a:xfrm>
            <a:off x="1742671" y="-1"/>
            <a:ext cx="1728000" cy="594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Discovery</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7" name="矩形 6"/>
          <p:cNvSpPr/>
          <p:nvPr/>
        </p:nvSpPr>
        <p:spPr>
          <a:xfrm>
            <a:off x="3485712" y="-1"/>
            <a:ext cx="1728000" cy="59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Lateral Movement</a:t>
            </a:r>
            <a:endParaRPr lang="zh-CN" altLang="en-US" b="1" dirty="0"/>
          </a:p>
        </p:txBody>
      </p:sp>
      <p:sp>
        <p:nvSpPr>
          <p:cNvPr id="9" name="矩形 8"/>
          <p:cNvSpPr/>
          <p:nvPr/>
        </p:nvSpPr>
        <p:spPr>
          <a:xfrm>
            <a:off x="5228753" y="-1"/>
            <a:ext cx="1728000" cy="59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Collection</a:t>
            </a:r>
            <a:endParaRPr lang="zh-CN" altLang="en-US" b="1" dirty="0"/>
          </a:p>
        </p:txBody>
      </p:sp>
      <p:sp>
        <p:nvSpPr>
          <p:cNvPr id="11" name="矩形 10"/>
          <p:cNvSpPr/>
          <p:nvPr/>
        </p:nvSpPr>
        <p:spPr>
          <a:xfrm>
            <a:off x="6971794" y="-1"/>
            <a:ext cx="1728000" cy="594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Command </a:t>
            </a:r>
          </a:p>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and Control</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13" name="矩形 12"/>
          <p:cNvSpPr/>
          <p:nvPr/>
        </p:nvSpPr>
        <p:spPr>
          <a:xfrm>
            <a:off x="8714835" y="-1"/>
            <a:ext cx="1728000" cy="594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15" name="矩形 14"/>
          <p:cNvSpPr/>
          <p:nvPr/>
        </p:nvSpPr>
        <p:spPr>
          <a:xfrm>
            <a:off x="10457876" y="-1"/>
            <a:ext cx="1728000" cy="594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Impact</a:t>
            </a:r>
            <a:endParaRPr lang="zh-CN" altLang="en-US" sz="1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p:txBody>
      </p:sp>
      <p:sp>
        <p:nvSpPr>
          <p:cNvPr id="132" name="矩形 131"/>
          <p:cNvSpPr/>
          <p:nvPr/>
        </p:nvSpPr>
        <p:spPr>
          <a:xfrm>
            <a:off x="0" y="4367541"/>
            <a:ext cx="17280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Brute Force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Credentials from Password Stores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Exploitation for Credential Access</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Forced Authentication</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Modify Authentication Process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Network Sniffing</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Steal Application Access Token</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Steal or Forge Kerberos Tickets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Steal Web Session Cookie</a:t>
            </a:r>
          </a:p>
        </p:txBody>
      </p:sp>
      <p:sp>
        <p:nvSpPr>
          <p:cNvPr id="14" name="矩形 13"/>
          <p:cNvSpPr/>
          <p:nvPr/>
        </p:nvSpPr>
        <p:spPr>
          <a:xfrm>
            <a:off x="1744000" y="4367541"/>
            <a:ext cx="1728000" cy="252069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Account Discovery (4)</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Application Window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Browser Bookmark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Cloud Service Dashboard</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Cloud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Domain Trust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File and Directory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Network Service Scanning</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Password Policy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Peripheral Device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Network Connections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Owner/User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Time Discovery</a:t>
            </a:r>
          </a:p>
          <a:p>
            <a:pPr marL="285750" indent="-285750">
              <a:buFont typeface="Wingdings" panose="05000000000000000000" pitchFamily="2" charset="2"/>
              <a:buChar char="l"/>
            </a:pPr>
            <a:r>
              <a:rPr lang="en-US" altLang="zh-CN" sz="8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Virtualization/Sandbox Evasion (3)</a:t>
            </a:r>
          </a:p>
        </p:txBody>
      </p:sp>
      <p:sp>
        <p:nvSpPr>
          <p:cNvPr id="17" name="矩形 16"/>
          <p:cNvSpPr/>
          <p:nvPr/>
        </p:nvSpPr>
        <p:spPr>
          <a:xfrm>
            <a:off x="3488000" y="4367541"/>
            <a:ext cx="1728000" cy="25206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Exploitation of Remote Services</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Internal </a:t>
            </a:r>
            <a:r>
              <a:rPr lang="en-US" altLang="zh-CN" sz="1050" b="1" dirty="0" err="1">
                <a:solidFill>
                  <a:schemeClr val="bg1"/>
                </a:solidFill>
                <a:latin typeface="Times New Roman" panose="02020503050405090304" pitchFamily="18" charset="0"/>
                <a:ea typeface="黑体" panose="02010609060101010101" pitchFamily="49" charset="-122"/>
                <a:cs typeface="Times New Roman" panose="02020503050405090304" pitchFamily="18" charset="0"/>
              </a:rPr>
              <a:t>Spearphishing</a:t>
            </a:r>
            <a:endPar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endParaRP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Lateral Tool Transfer</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Remote Service Session Hijacking (2)</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Remote Services (6)</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Replication Through Removable Media</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Software Deployment Tools</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Taint Shared Content</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Use Alternate Authentication Material (4)</a:t>
            </a:r>
          </a:p>
        </p:txBody>
      </p:sp>
      <p:sp>
        <p:nvSpPr>
          <p:cNvPr id="19" name="矩形 18"/>
          <p:cNvSpPr/>
          <p:nvPr/>
        </p:nvSpPr>
        <p:spPr>
          <a:xfrm>
            <a:off x="5232000" y="4367541"/>
            <a:ext cx="1728000" cy="25206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Archive Collected Data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Audio Capture</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Automated Collection</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Clipboard Data</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from Cloud Storage Object</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from Information Repositories (2)</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from Local System</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from Network Shared Drive</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Staged (2)</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Email Collection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Man in the Browser</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Screen Capture</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Video Capture</a:t>
            </a:r>
          </a:p>
        </p:txBody>
      </p:sp>
      <p:sp>
        <p:nvSpPr>
          <p:cNvPr id="21" name="矩形 20"/>
          <p:cNvSpPr/>
          <p:nvPr/>
        </p:nvSpPr>
        <p:spPr>
          <a:xfrm>
            <a:off x="6976000" y="4367541"/>
            <a:ext cx="1728000" cy="25206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Application Layer Protocol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Communication Through Removable Media</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Encoding (2)</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Obfuscation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Dynamic Resolution (3)</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Encrypted Channel (2)</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Fallback Channels</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Ingress Tool Transfer</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Multi-Stage Channels</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Non-Standard Port</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Protocol Tunneling</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Proxy (4)</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Remote Access Software</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Traffic Signaling (1)</a:t>
            </a:r>
          </a:p>
          <a:p>
            <a:pPr marL="171450" indent="-171450">
              <a:buFont typeface="Wingdings" panose="05000000000000000000" pitchFamily="2" charset="2"/>
              <a:buChar char="l"/>
            </a:pPr>
            <a:r>
              <a:rPr lang="en-US" altLang="zh-CN" sz="9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Web Service (3)</a:t>
            </a:r>
          </a:p>
        </p:txBody>
      </p:sp>
      <p:sp>
        <p:nvSpPr>
          <p:cNvPr id="23" name="矩形 22"/>
          <p:cNvSpPr/>
          <p:nvPr/>
        </p:nvSpPr>
        <p:spPr>
          <a:xfrm>
            <a:off x="8720000" y="4367541"/>
            <a:ext cx="1728000" cy="25206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Automated Exfiltration</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 Over Alternative Protocol (3)</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 Over C2 Channel</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 Over Other Network Medium (1)</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 Over Physical Medium (1)</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Exfiltration Over Web Service (2)</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Scheduled Transfer</a:t>
            </a:r>
          </a:p>
          <a:p>
            <a:pPr marL="171450" indent="-171450">
              <a:buFont typeface="Wingdings" panose="05000000000000000000" pitchFamily="2" charset="2"/>
              <a:buChar char="l"/>
            </a:pPr>
            <a:r>
              <a:rPr lang="en-US" altLang="zh-CN" sz="105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Transfer Data to Cloud Account</a:t>
            </a:r>
          </a:p>
        </p:txBody>
      </p:sp>
      <p:sp>
        <p:nvSpPr>
          <p:cNvPr id="25" name="矩形 24"/>
          <p:cNvSpPr/>
          <p:nvPr/>
        </p:nvSpPr>
        <p:spPr>
          <a:xfrm>
            <a:off x="10464000" y="4367541"/>
            <a:ext cx="1728000" cy="25206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Destruction</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Data Manipulation (3)</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Defacement (2)</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Disk Wipe (2)</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Endpoint Denial of Service (4)</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Firmware Corruption</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Inhibit System Recovery</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Network Denial of Service (2)</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Resource Hijacking</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Service Stop</a:t>
            </a:r>
          </a:p>
          <a:p>
            <a:pPr marL="171450" indent="-171450">
              <a:buFont typeface="Wingdings" panose="05000000000000000000" pitchFamily="2" charset="2"/>
              <a:buChar char="l"/>
            </a:pPr>
            <a:r>
              <a:rPr lang="en-US" altLang="zh-CN" sz="1100" b="1" dirty="0">
                <a:solidFill>
                  <a:schemeClr val="bg1"/>
                </a:solidFill>
                <a:latin typeface="Times New Roman" panose="02020503050405090304" pitchFamily="18" charset="0"/>
                <a:ea typeface="黑体" panose="02010609060101010101" pitchFamily="49" charset="-122"/>
                <a:cs typeface="Times New Roman" panose="02020503050405090304" pitchFamily="18" charset="0"/>
              </a:rPr>
              <a:t>System Shutdown/Reboot</a:t>
            </a:r>
          </a:p>
        </p:txBody>
      </p:sp>
      <p:cxnSp>
        <p:nvCxnSpPr>
          <p:cNvPr id="40" name="直接连接符 39"/>
          <p:cNvCxnSpPr/>
          <p:nvPr/>
        </p:nvCxnSpPr>
        <p:spPr>
          <a:xfrm>
            <a:off x="1727630" y="5895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470671" y="589538"/>
            <a:ext cx="0" cy="375269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213712" y="589538"/>
            <a:ext cx="0" cy="375269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956753" y="589538"/>
            <a:ext cx="0" cy="375269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699794" y="589538"/>
            <a:ext cx="0" cy="37526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461345" y="589538"/>
            <a:ext cx="0" cy="375269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0503213" y="722065"/>
            <a:ext cx="888385" cy="882594"/>
            <a:chOff x="10431110" y="721626"/>
            <a:chExt cx="888385" cy="882594"/>
          </a:xfrm>
        </p:grpSpPr>
        <p:pic>
          <p:nvPicPr>
            <p:cNvPr id="47" name="图片 46"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5303" y="721626"/>
              <a:ext cx="540000" cy="540000"/>
            </a:xfrm>
            <a:prstGeom prst="rect">
              <a:avLst/>
            </a:prstGeom>
          </p:spPr>
        </p:pic>
        <p:sp>
          <p:nvSpPr>
            <p:cNvPr id="48" name="文本框 47"/>
            <p:cNvSpPr txBox="1"/>
            <p:nvPr/>
          </p:nvSpPr>
          <p:spPr>
            <a:xfrm>
              <a:off x="10431110" y="1265666"/>
              <a:ext cx="888385"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Account Access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Removal</a:t>
              </a:r>
            </a:p>
          </p:txBody>
        </p:sp>
      </p:grpSp>
      <p:grpSp>
        <p:nvGrpSpPr>
          <p:cNvPr id="49" name="组合 48"/>
          <p:cNvGrpSpPr/>
          <p:nvPr/>
        </p:nvGrpSpPr>
        <p:grpSpPr>
          <a:xfrm>
            <a:off x="11113439" y="1340864"/>
            <a:ext cx="1148071" cy="704885"/>
            <a:chOff x="11022101" y="1179885"/>
            <a:chExt cx="1148071" cy="704885"/>
          </a:xfrm>
        </p:grpSpPr>
        <p:pic>
          <p:nvPicPr>
            <p:cNvPr id="50" name="图片 49" descr="图标&#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685" y="1179885"/>
              <a:ext cx="540000" cy="540000"/>
            </a:xfrm>
            <a:prstGeom prst="rect">
              <a:avLst/>
            </a:prstGeom>
          </p:spPr>
        </p:pic>
        <p:sp>
          <p:nvSpPr>
            <p:cNvPr id="51" name="文本框 50"/>
            <p:cNvSpPr txBox="1"/>
            <p:nvPr/>
          </p:nvSpPr>
          <p:spPr>
            <a:xfrm>
              <a:off x="11022101" y="1669326"/>
              <a:ext cx="114807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Firmware Corruption</a:t>
              </a:r>
            </a:p>
          </p:txBody>
        </p:sp>
      </p:grpSp>
      <p:grpSp>
        <p:nvGrpSpPr>
          <p:cNvPr id="52" name="组合 51"/>
          <p:cNvGrpSpPr/>
          <p:nvPr/>
        </p:nvGrpSpPr>
        <p:grpSpPr>
          <a:xfrm>
            <a:off x="10579642" y="2045676"/>
            <a:ext cx="728084" cy="730292"/>
            <a:chOff x="10360350" y="1943379"/>
            <a:chExt cx="728084" cy="730292"/>
          </a:xfrm>
        </p:grpSpPr>
        <p:pic>
          <p:nvPicPr>
            <p:cNvPr id="53" name="图片 52" descr="停止标志&#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9931" y="1943379"/>
              <a:ext cx="540000" cy="540000"/>
            </a:xfrm>
            <a:prstGeom prst="rect">
              <a:avLst/>
            </a:prstGeom>
          </p:spPr>
        </p:pic>
        <p:sp>
          <p:nvSpPr>
            <p:cNvPr id="54" name="文本框 53"/>
            <p:cNvSpPr txBox="1"/>
            <p:nvPr/>
          </p:nvSpPr>
          <p:spPr>
            <a:xfrm>
              <a:off x="10360350" y="2458227"/>
              <a:ext cx="728084"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Service Stop</a:t>
              </a:r>
            </a:p>
          </p:txBody>
        </p:sp>
      </p:grpSp>
      <p:grpSp>
        <p:nvGrpSpPr>
          <p:cNvPr id="55" name="组合 54"/>
          <p:cNvGrpSpPr/>
          <p:nvPr/>
        </p:nvGrpSpPr>
        <p:grpSpPr>
          <a:xfrm>
            <a:off x="11252013" y="2509848"/>
            <a:ext cx="901209" cy="875689"/>
            <a:chOff x="11093253" y="2555844"/>
            <a:chExt cx="901209" cy="875689"/>
          </a:xfrm>
        </p:grpSpPr>
        <p:pic>
          <p:nvPicPr>
            <p:cNvPr id="56" name="图片 55" descr="图标&#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3858" y="2555844"/>
              <a:ext cx="540000" cy="540000"/>
            </a:xfrm>
            <a:prstGeom prst="rect">
              <a:avLst/>
            </a:prstGeom>
          </p:spPr>
        </p:pic>
        <p:sp>
          <p:nvSpPr>
            <p:cNvPr id="57" name="文本框 56"/>
            <p:cNvSpPr txBox="1"/>
            <p:nvPr/>
          </p:nvSpPr>
          <p:spPr>
            <a:xfrm>
              <a:off x="11093253" y="3092979"/>
              <a:ext cx="901209"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Network Denial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of Service</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58" name="组合 57"/>
          <p:cNvGrpSpPr/>
          <p:nvPr/>
        </p:nvGrpSpPr>
        <p:grpSpPr>
          <a:xfrm>
            <a:off x="10579642" y="3226433"/>
            <a:ext cx="998991" cy="855600"/>
            <a:chOff x="10210558" y="3046691"/>
            <a:chExt cx="998991" cy="855600"/>
          </a:xfrm>
        </p:grpSpPr>
        <p:pic>
          <p:nvPicPr>
            <p:cNvPr id="59" name="图片 58" descr="图标&#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93537" y="3046691"/>
              <a:ext cx="540000" cy="540000"/>
            </a:xfrm>
            <a:prstGeom prst="rect">
              <a:avLst/>
            </a:prstGeom>
          </p:spPr>
        </p:pic>
        <p:sp>
          <p:nvSpPr>
            <p:cNvPr id="60" name="文本框 59"/>
            <p:cNvSpPr txBox="1"/>
            <p:nvPr/>
          </p:nvSpPr>
          <p:spPr>
            <a:xfrm>
              <a:off x="10210558" y="3563737"/>
              <a:ext cx="998991"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System Shutdown/</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Reboot</a:t>
              </a:r>
            </a:p>
          </p:txBody>
        </p:sp>
      </p:grpSp>
      <p:grpSp>
        <p:nvGrpSpPr>
          <p:cNvPr id="61" name="组合 60"/>
          <p:cNvGrpSpPr/>
          <p:nvPr/>
        </p:nvGrpSpPr>
        <p:grpSpPr>
          <a:xfrm>
            <a:off x="9430483" y="1627484"/>
            <a:ext cx="1072730" cy="882364"/>
            <a:chOff x="9036371" y="1787430"/>
            <a:chExt cx="1072730" cy="882364"/>
          </a:xfrm>
        </p:grpSpPr>
        <p:pic>
          <p:nvPicPr>
            <p:cNvPr id="62" name="图片 61" descr="图标&#10;&#10;描述已自动生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6000" y="1787430"/>
              <a:ext cx="540000" cy="540000"/>
            </a:xfrm>
            <a:prstGeom prst="rect">
              <a:avLst/>
            </a:prstGeom>
          </p:spPr>
        </p:pic>
        <p:sp>
          <p:nvSpPr>
            <p:cNvPr id="63" name="文本框 62"/>
            <p:cNvSpPr txBox="1"/>
            <p:nvPr/>
          </p:nvSpPr>
          <p:spPr>
            <a:xfrm>
              <a:off x="9036371" y="2331240"/>
              <a:ext cx="1072730"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Exfiltration Over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Alternative Protocol</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64" name="组合 63"/>
          <p:cNvGrpSpPr/>
          <p:nvPr/>
        </p:nvGrpSpPr>
        <p:grpSpPr>
          <a:xfrm>
            <a:off x="8746263" y="906199"/>
            <a:ext cx="970137" cy="874221"/>
            <a:chOff x="8208703" y="1059009"/>
            <a:chExt cx="970137" cy="874221"/>
          </a:xfrm>
        </p:grpSpPr>
        <p:pic>
          <p:nvPicPr>
            <p:cNvPr id="65" name="图片 64" descr="图标&#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30318" y="1059009"/>
              <a:ext cx="540000" cy="540000"/>
            </a:xfrm>
            <a:prstGeom prst="rect">
              <a:avLst/>
            </a:prstGeom>
          </p:spPr>
        </p:pic>
        <p:sp>
          <p:nvSpPr>
            <p:cNvPr id="66" name="文本框 65"/>
            <p:cNvSpPr txBox="1"/>
            <p:nvPr/>
          </p:nvSpPr>
          <p:spPr>
            <a:xfrm>
              <a:off x="8208703" y="1594676"/>
              <a:ext cx="970137"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Exfiltration Over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Physical Medium</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67" name="组合 66"/>
          <p:cNvGrpSpPr/>
          <p:nvPr/>
        </p:nvGrpSpPr>
        <p:grpSpPr>
          <a:xfrm>
            <a:off x="8812211" y="2343071"/>
            <a:ext cx="970137" cy="789815"/>
            <a:chOff x="8274651" y="2505693"/>
            <a:chExt cx="970137" cy="789815"/>
          </a:xfrm>
        </p:grpSpPr>
        <p:pic>
          <p:nvPicPr>
            <p:cNvPr id="68" name="图片 67" descr="图标&#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40086" y="2505693"/>
              <a:ext cx="540000" cy="540000"/>
            </a:xfrm>
            <a:prstGeom prst="rect">
              <a:avLst/>
            </a:prstGeom>
          </p:spPr>
        </p:pic>
        <p:sp>
          <p:nvSpPr>
            <p:cNvPr id="69" name="文本框 68"/>
            <p:cNvSpPr txBox="1"/>
            <p:nvPr/>
          </p:nvSpPr>
          <p:spPr>
            <a:xfrm>
              <a:off x="8274651" y="2956954"/>
              <a:ext cx="970137"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Exfiltration Over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Physical Medium</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70" name="组合 69"/>
          <p:cNvGrpSpPr/>
          <p:nvPr/>
        </p:nvGrpSpPr>
        <p:grpSpPr>
          <a:xfrm>
            <a:off x="9222968" y="3168579"/>
            <a:ext cx="1247457" cy="846429"/>
            <a:chOff x="8921772" y="3262966"/>
            <a:chExt cx="1247457" cy="846429"/>
          </a:xfrm>
        </p:grpSpPr>
        <p:pic>
          <p:nvPicPr>
            <p:cNvPr id="71" name="图片 70" descr="图标&#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64301" y="3262966"/>
              <a:ext cx="540000" cy="540000"/>
            </a:xfrm>
            <a:prstGeom prst="rect">
              <a:avLst/>
            </a:prstGeom>
          </p:spPr>
        </p:pic>
        <p:sp>
          <p:nvSpPr>
            <p:cNvPr id="72" name="文本框 71"/>
            <p:cNvSpPr txBox="1"/>
            <p:nvPr/>
          </p:nvSpPr>
          <p:spPr>
            <a:xfrm>
              <a:off x="8921772" y="3770841"/>
              <a:ext cx="1247457"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Exfiltration Over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Other Network Medium</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73" name="组合 72"/>
          <p:cNvGrpSpPr/>
          <p:nvPr/>
        </p:nvGrpSpPr>
        <p:grpSpPr>
          <a:xfrm>
            <a:off x="7104192" y="828450"/>
            <a:ext cx="540000" cy="710175"/>
            <a:chOff x="6332115" y="891464"/>
            <a:chExt cx="540000" cy="710175"/>
          </a:xfrm>
        </p:grpSpPr>
        <p:pic>
          <p:nvPicPr>
            <p:cNvPr id="74" name="图片 73" descr="图片包含 形状&#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32115" y="891464"/>
              <a:ext cx="540000" cy="540000"/>
            </a:xfrm>
            <a:prstGeom prst="rect">
              <a:avLst/>
            </a:prstGeom>
          </p:spPr>
        </p:pic>
        <p:sp>
          <p:nvSpPr>
            <p:cNvPr id="75" name="文本框 74"/>
            <p:cNvSpPr txBox="1"/>
            <p:nvPr/>
          </p:nvSpPr>
          <p:spPr>
            <a:xfrm>
              <a:off x="6387199" y="1386195"/>
              <a:ext cx="445956"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Proxy</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76" name="组合 75"/>
          <p:cNvGrpSpPr/>
          <p:nvPr/>
        </p:nvGrpSpPr>
        <p:grpSpPr>
          <a:xfrm>
            <a:off x="7133435" y="3272889"/>
            <a:ext cx="930063" cy="705433"/>
            <a:chOff x="6928985" y="3485630"/>
            <a:chExt cx="930063" cy="705433"/>
          </a:xfrm>
        </p:grpSpPr>
        <p:pic>
          <p:nvPicPr>
            <p:cNvPr id="77" name="图片 76" descr="图标&#10;&#10;描述已自动生成"/>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13993" y="3485630"/>
              <a:ext cx="540000" cy="540000"/>
            </a:xfrm>
            <a:prstGeom prst="rect">
              <a:avLst/>
            </a:prstGeom>
          </p:spPr>
        </p:pic>
        <p:sp>
          <p:nvSpPr>
            <p:cNvPr id="78" name="文本框 77"/>
            <p:cNvSpPr txBox="1"/>
            <p:nvPr/>
          </p:nvSpPr>
          <p:spPr>
            <a:xfrm>
              <a:off x="6928985" y="3975619"/>
              <a:ext cx="93006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Traffic Signaling</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79" name="组合 78"/>
          <p:cNvGrpSpPr/>
          <p:nvPr/>
        </p:nvGrpSpPr>
        <p:grpSpPr>
          <a:xfrm>
            <a:off x="7830727" y="2668246"/>
            <a:ext cx="838691" cy="657249"/>
            <a:chOff x="7047627" y="2671320"/>
            <a:chExt cx="838691" cy="657249"/>
          </a:xfrm>
        </p:grpSpPr>
        <p:pic>
          <p:nvPicPr>
            <p:cNvPr id="80" name="图片 79" descr="图片包含 形状&#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73628" y="2671320"/>
              <a:ext cx="540000" cy="540000"/>
            </a:xfrm>
            <a:prstGeom prst="rect">
              <a:avLst/>
            </a:prstGeom>
          </p:spPr>
        </p:pic>
        <p:sp>
          <p:nvSpPr>
            <p:cNvPr id="81" name="文本框 80"/>
            <p:cNvSpPr txBox="1"/>
            <p:nvPr/>
          </p:nvSpPr>
          <p:spPr>
            <a:xfrm>
              <a:off x="7047627" y="3113125"/>
              <a:ext cx="83869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Data Encoding</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82" name="组合 81"/>
          <p:cNvGrpSpPr/>
          <p:nvPr/>
        </p:nvGrpSpPr>
        <p:grpSpPr>
          <a:xfrm>
            <a:off x="7027439" y="1948237"/>
            <a:ext cx="1011815" cy="894426"/>
            <a:chOff x="6470356" y="1992210"/>
            <a:chExt cx="1011815" cy="894426"/>
          </a:xfrm>
        </p:grpSpPr>
        <p:pic>
          <p:nvPicPr>
            <p:cNvPr id="83" name="图片 82" descr="图标&#10;&#10;描述已自动生成"/>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35185" y="1992210"/>
              <a:ext cx="540000" cy="540000"/>
            </a:xfrm>
            <a:prstGeom prst="rect">
              <a:avLst/>
            </a:prstGeom>
          </p:spPr>
        </p:pic>
        <p:sp>
          <p:nvSpPr>
            <p:cNvPr id="84" name="文本框 83"/>
            <p:cNvSpPr txBox="1"/>
            <p:nvPr/>
          </p:nvSpPr>
          <p:spPr>
            <a:xfrm>
              <a:off x="6470356" y="2548082"/>
              <a:ext cx="1011815"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Application Layer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Protocol</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85" name="组合 84"/>
          <p:cNvGrpSpPr/>
          <p:nvPr/>
        </p:nvGrpSpPr>
        <p:grpSpPr>
          <a:xfrm>
            <a:off x="7702387" y="1065509"/>
            <a:ext cx="1043876" cy="752713"/>
            <a:chOff x="7074893" y="1031107"/>
            <a:chExt cx="1043876" cy="752713"/>
          </a:xfrm>
        </p:grpSpPr>
        <p:pic>
          <p:nvPicPr>
            <p:cNvPr id="86" name="图片 85" descr="图标&#10;&#10;描述已自动生成"/>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275745" y="1031107"/>
              <a:ext cx="540000" cy="540000"/>
            </a:xfrm>
            <a:prstGeom prst="rect">
              <a:avLst/>
            </a:prstGeom>
          </p:spPr>
        </p:pic>
        <p:sp>
          <p:nvSpPr>
            <p:cNvPr id="87" name="文本框 86"/>
            <p:cNvSpPr txBox="1"/>
            <p:nvPr/>
          </p:nvSpPr>
          <p:spPr>
            <a:xfrm>
              <a:off x="7074893" y="1568376"/>
              <a:ext cx="1043876"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Encrypted Channel</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88" name="组合 87"/>
          <p:cNvGrpSpPr/>
          <p:nvPr/>
        </p:nvGrpSpPr>
        <p:grpSpPr>
          <a:xfrm>
            <a:off x="5252033" y="828450"/>
            <a:ext cx="1244251" cy="725885"/>
            <a:chOff x="4677437" y="3345248"/>
            <a:chExt cx="1244251" cy="725885"/>
          </a:xfrm>
        </p:grpSpPr>
        <p:pic>
          <p:nvPicPr>
            <p:cNvPr id="89" name="图片 88" descr="图标&#10;&#10;描述已自动生成"/>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37004" y="3345248"/>
              <a:ext cx="540000" cy="540000"/>
            </a:xfrm>
            <a:prstGeom prst="rect">
              <a:avLst/>
            </a:prstGeom>
          </p:spPr>
        </p:pic>
        <p:sp>
          <p:nvSpPr>
            <p:cNvPr id="90" name="文本框 89"/>
            <p:cNvSpPr txBox="1"/>
            <p:nvPr/>
          </p:nvSpPr>
          <p:spPr>
            <a:xfrm>
              <a:off x="4677437" y="3855689"/>
              <a:ext cx="124425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Data from Local System</a:t>
              </a:r>
            </a:p>
          </p:txBody>
        </p:sp>
      </p:grpSp>
      <p:grpSp>
        <p:nvGrpSpPr>
          <p:cNvPr id="91" name="组合 90"/>
          <p:cNvGrpSpPr/>
          <p:nvPr/>
        </p:nvGrpSpPr>
        <p:grpSpPr>
          <a:xfrm>
            <a:off x="6059297" y="1534959"/>
            <a:ext cx="917239" cy="706691"/>
            <a:chOff x="5005232" y="1313481"/>
            <a:chExt cx="917239" cy="706691"/>
          </a:xfrm>
        </p:grpSpPr>
        <p:pic>
          <p:nvPicPr>
            <p:cNvPr id="92" name="图片 91" descr="图标&#10;&#10;描述已自动生成"/>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178619" y="1313481"/>
              <a:ext cx="540000" cy="540000"/>
            </a:xfrm>
            <a:prstGeom prst="rect">
              <a:avLst/>
            </a:prstGeom>
          </p:spPr>
        </p:pic>
        <p:sp>
          <p:nvSpPr>
            <p:cNvPr id="93" name="文本框 92"/>
            <p:cNvSpPr txBox="1"/>
            <p:nvPr/>
          </p:nvSpPr>
          <p:spPr>
            <a:xfrm>
              <a:off x="5005232" y="1804728"/>
              <a:ext cx="91723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Email Collection</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94" name="组合 93"/>
          <p:cNvGrpSpPr/>
          <p:nvPr/>
        </p:nvGrpSpPr>
        <p:grpSpPr>
          <a:xfrm>
            <a:off x="5181534" y="2118534"/>
            <a:ext cx="1285929" cy="861333"/>
            <a:chOff x="4015671" y="1843704"/>
            <a:chExt cx="1285929" cy="861333"/>
          </a:xfrm>
        </p:grpSpPr>
        <p:pic>
          <p:nvPicPr>
            <p:cNvPr id="95" name="图片 94" descr="图标&#10;&#10;描述已自动生成"/>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62092" y="1843704"/>
              <a:ext cx="540000" cy="540000"/>
            </a:xfrm>
            <a:prstGeom prst="rect">
              <a:avLst/>
            </a:prstGeom>
          </p:spPr>
        </p:pic>
        <p:sp>
          <p:nvSpPr>
            <p:cNvPr id="96" name="文本框 95"/>
            <p:cNvSpPr txBox="1"/>
            <p:nvPr/>
          </p:nvSpPr>
          <p:spPr>
            <a:xfrm>
              <a:off x="4015671" y="2366483"/>
              <a:ext cx="1285929"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Data from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Information Repositories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97" name="组合 96"/>
          <p:cNvGrpSpPr/>
          <p:nvPr/>
        </p:nvGrpSpPr>
        <p:grpSpPr>
          <a:xfrm>
            <a:off x="5827360" y="2974718"/>
            <a:ext cx="1200970" cy="759254"/>
            <a:chOff x="5027619" y="2669849"/>
            <a:chExt cx="1200970" cy="759254"/>
          </a:xfrm>
        </p:grpSpPr>
        <p:pic>
          <p:nvPicPr>
            <p:cNvPr id="98" name="图片 97" descr="图标&#10;&#10;描述已自动生成"/>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99482" y="2669849"/>
              <a:ext cx="540000" cy="540000"/>
            </a:xfrm>
            <a:prstGeom prst="rect">
              <a:avLst/>
            </a:prstGeom>
          </p:spPr>
        </p:pic>
        <p:sp>
          <p:nvSpPr>
            <p:cNvPr id="99" name="文本框 98"/>
            <p:cNvSpPr txBox="1"/>
            <p:nvPr/>
          </p:nvSpPr>
          <p:spPr>
            <a:xfrm>
              <a:off x="5027619" y="3213659"/>
              <a:ext cx="1200970"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Archive Collected Data</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00" name="组合 99"/>
          <p:cNvGrpSpPr/>
          <p:nvPr/>
        </p:nvGrpSpPr>
        <p:grpSpPr>
          <a:xfrm>
            <a:off x="5324719" y="3367001"/>
            <a:ext cx="821059" cy="825223"/>
            <a:chOff x="4269152" y="3294278"/>
            <a:chExt cx="821059" cy="825223"/>
          </a:xfrm>
        </p:grpSpPr>
        <p:pic>
          <p:nvPicPr>
            <p:cNvPr id="101" name="图片 100" descr="图标&#10;&#10;描述已自动生成"/>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30374" y="3294278"/>
              <a:ext cx="540000" cy="540000"/>
            </a:xfrm>
            <a:prstGeom prst="rect">
              <a:avLst/>
            </a:prstGeom>
          </p:spPr>
        </p:pic>
        <p:sp>
          <p:nvSpPr>
            <p:cNvPr id="102" name="文本框 101"/>
            <p:cNvSpPr txBox="1"/>
            <p:nvPr/>
          </p:nvSpPr>
          <p:spPr>
            <a:xfrm>
              <a:off x="4269152" y="3904057"/>
              <a:ext cx="82105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Input Capture</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03" name="组合 102"/>
          <p:cNvGrpSpPr/>
          <p:nvPr/>
        </p:nvGrpSpPr>
        <p:grpSpPr>
          <a:xfrm>
            <a:off x="3820836" y="1590673"/>
            <a:ext cx="901209" cy="752398"/>
            <a:chOff x="2475402" y="1697524"/>
            <a:chExt cx="901209" cy="752398"/>
          </a:xfrm>
        </p:grpSpPr>
        <p:pic>
          <p:nvPicPr>
            <p:cNvPr id="104" name="图片 103" descr="图片包含 游戏机, 盘子, 钟表, 画&#10;&#10;描述已自动生成"/>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61985" y="1697524"/>
              <a:ext cx="540000" cy="540000"/>
            </a:xfrm>
            <a:prstGeom prst="rect">
              <a:avLst/>
            </a:prstGeom>
          </p:spPr>
        </p:pic>
        <p:sp>
          <p:nvSpPr>
            <p:cNvPr id="105" name="文本框 104"/>
            <p:cNvSpPr txBox="1"/>
            <p:nvPr/>
          </p:nvSpPr>
          <p:spPr>
            <a:xfrm>
              <a:off x="2475402" y="2234478"/>
              <a:ext cx="90120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Remote Services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06" name="组合 105"/>
          <p:cNvGrpSpPr/>
          <p:nvPr/>
        </p:nvGrpSpPr>
        <p:grpSpPr>
          <a:xfrm>
            <a:off x="3734837" y="2455421"/>
            <a:ext cx="1127232" cy="923737"/>
            <a:chOff x="2419311" y="2607414"/>
            <a:chExt cx="1127232" cy="923737"/>
          </a:xfrm>
        </p:grpSpPr>
        <p:pic>
          <p:nvPicPr>
            <p:cNvPr id="107" name="图片 106" descr="图标&#10;&#10;描述已自动生成"/>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722545" y="2607414"/>
              <a:ext cx="540000" cy="540000"/>
            </a:xfrm>
            <a:prstGeom prst="rect">
              <a:avLst/>
            </a:prstGeom>
          </p:spPr>
        </p:pic>
        <p:sp>
          <p:nvSpPr>
            <p:cNvPr id="108" name="文本框 107"/>
            <p:cNvSpPr txBox="1"/>
            <p:nvPr/>
          </p:nvSpPr>
          <p:spPr>
            <a:xfrm>
              <a:off x="2419311" y="3192597"/>
              <a:ext cx="1127232"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Replication Through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Removable Media</a:t>
              </a:r>
            </a:p>
          </p:txBody>
        </p:sp>
      </p:grpSp>
      <p:grpSp>
        <p:nvGrpSpPr>
          <p:cNvPr id="109" name="组合 108"/>
          <p:cNvGrpSpPr/>
          <p:nvPr/>
        </p:nvGrpSpPr>
        <p:grpSpPr>
          <a:xfrm>
            <a:off x="3726031" y="711966"/>
            <a:ext cx="1146468" cy="784747"/>
            <a:chOff x="2411957" y="713505"/>
            <a:chExt cx="1146468" cy="784747"/>
          </a:xfrm>
        </p:grpSpPr>
        <p:pic>
          <p:nvPicPr>
            <p:cNvPr id="110" name="图片 109" descr="图标&#10;&#10;描述已自动生成"/>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78122" y="713505"/>
              <a:ext cx="588600" cy="540000"/>
            </a:xfrm>
            <a:prstGeom prst="rect">
              <a:avLst/>
            </a:prstGeom>
          </p:spPr>
        </p:pic>
        <p:sp>
          <p:nvSpPr>
            <p:cNvPr id="111" name="文本框 110"/>
            <p:cNvSpPr txBox="1"/>
            <p:nvPr/>
          </p:nvSpPr>
          <p:spPr>
            <a:xfrm>
              <a:off x="2411957" y="1282808"/>
              <a:ext cx="1146468"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Lateral Tool Transfer</a:t>
              </a:r>
            </a:p>
          </p:txBody>
        </p:sp>
      </p:grpSp>
      <p:grpSp>
        <p:nvGrpSpPr>
          <p:cNvPr id="112" name="组合 111"/>
          <p:cNvGrpSpPr/>
          <p:nvPr/>
        </p:nvGrpSpPr>
        <p:grpSpPr>
          <a:xfrm>
            <a:off x="3554608" y="3417660"/>
            <a:ext cx="1667444" cy="750229"/>
            <a:chOff x="2215354" y="3428626"/>
            <a:chExt cx="1667444" cy="750229"/>
          </a:xfrm>
        </p:grpSpPr>
        <p:pic>
          <p:nvPicPr>
            <p:cNvPr id="113" name="图片 112" descr="图标&#10;&#10;描述已自动生成"/>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93345" y="3428626"/>
              <a:ext cx="540000" cy="540000"/>
            </a:xfrm>
            <a:prstGeom prst="rect">
              <a:avLst/>
            </a:prstGeom>
          </p:spPr>
        </p:pic>
        <p:sp>
          <p:nvSpPr>
            <p:cNvPr id="114" name="文本框 113"/>
            <p:cNvSpPr txBox="1"/>
            <p:nvPr/>
          </p:nvSpPr>
          <p:spPr>
            <a:xfrm>
              <a:off x="2215354" y="3963411"/>
              <a:ext cx="1667444"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Remote Service Session Hijacking</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15" name="组合 114"/>
          <p:cNvGrpSpPr/>
          <p:nvPr/>
        </p:nvGrpSpPr>
        <p:grpSpPr>
          <a:xfrm>
            <a:off x="1714219" y="776441"/>
            <a:ext cx="1005403" cy="763757"/>
            <a:chOff x="24504" y="858951"/>
            <a:chExt cx="1005403" cy="763757"/>
          </a:xfrm>
        </p:grpSpPr>
        <p:pic>
          <p:nvPicPr>
            <p:cNvPr id="116" name="图片 115" descr="图标&#10;&#10;描述已自动生成"/>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52059" y="858951"/>
              <a:ext cx="540000" cy="540000"/>
            </a:xfrm>
            <a:prstGeom prst="rect">
              <a:avLst/>
            </a:prstGeom>
          </p:spPr>
        </p:pic>
        <p:sp>
          <p:nvSpPr>
            <p:cNvPr id="117" name="文本框 116"/>
            <p:cNvSpPr txBox="1"/>
            <p:nvPr/>
          </p:nvSpPr>
          <p:spPr>
            <a:xfrm>
              <a:off x="24504" y="1407264"/>
              <a:ext cx="1005403"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Account Discovery</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19" name="组合 118"/>
          <p:cNvGrpSpPr/>
          <p:nvPr/>
        </p:nvGrpSpPr>
        <p:grpSpPr>
          <a:xfrm>
            <a:off x="2304564" y="1130339"/>
            <a:ext cx="1253869" cy="704543"/>
            <a:chOff x="922877" y="1342450"/>
            <a:chExt cx="1253869" cy="704543"/>
          </a:xfrm>
        </p:grpSpPr>
        <p:pic>
          <p:nvPicPr>
            <p:cNvPr id="121" name="图片 120" descr="图片包含 游戏机&#10;&#10;描述已自动生成"/>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277726" y="1342450"/>
              <a:ext cx="540000" cy="540000"/>
            </a:xfrm>
            <a:prstGeom prst="rect">
              <a:avLst/>
            </a:prstGeom>
          </p:spPr>
        </p:pic>
        <p:sp>
          <p:nvSpPr>
            <p:cNvPr id="123" name="文本框 122"/>
            <p:cNvSpPr txBox="1"/>
            <p:nvPr/>
          </p:nvSpPr>
          <p:spPr>
            <a:xfrm>
              <a:off x="922877" y="1831549"/>
              <a:ext cx="1253869"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Cloud Service Discovery</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25" name="组合 124"/>
          <p:cNvGrpSpPr/>
          <p:nvPr/>
        </p:nvGrpSpPr>
        <p:grpSpPr>
          <a:xfrm>
            <a:off x="1779010" y="3089651"/>
            <a:ext cx="1503938" cy="780949"/>
            <a:chOff x="117690" y="3368816"/>
            <a:chExt cx="1503938" cy="780949"/>
          </a:xfrm>
        </p:grpSpPr>
        <p:pic>
          <p:nvPicPr>
            <p:cNvPr id="127" name="图片 126" descr="图片包含 桌子, 标志, 游戏机&#10;&#10;描述已自动生成"/>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59948" y="3368816"/>
              <a:ext cx="540000" cy="540000"/>
            </a:xfrm>
            <a:prstGeom prst="rect">
              <a:avLst/>
            </a:prstGeom>
          </p:spPr>
        </p:pic>
        <p:sp>
          <p:nvSpPr>
            <p:cNvPr id="128" name="文本框 127"/>
            <p:cNvSpPr txBox="1"/>
            <p:nvPr/>
          </p:nvSpPr>
          <p:spPr>
            <a:xfrm>
              <a:off x="117690" y="3934321"/>
              <a:ext cx="1503938"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Browser Bookmark Discovery</a:t>
              </a:r>
            </a:p>
          </p:txBody>
        </p:sp>
      </p:grpSp>
      <p:grpSp>
        <p:nvGrpSpPr>
          <p:cNvPr id="129" name="组合 128"/>
          <p:cNvGrpSpPr/>
          <p:nvPr/>
        </p:nvGrpSpPr>
        <p:grpSpPr>
          <a:xfrm>
            <a:off x="2477021" y="2284932"/>
            <a:ext cx="1026243" cy="868974"/>
            <a:chOff x="988932" y="2348977"/>
            <a:chExt cx="1026243" cy="868974"/>
          </a:xfrm>
        </p:grpSpPr>
        <p:pic>
          <p:nvPicPr>
            <p:cNvPr id="130" name="图片 129" descr="图标&#10;&#10;描述已自动生成"/>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82292" y="2348977"/>
              <a:ext cx="540000" cy="540000"/>
            </a:xfrm>
            <a:prstGeom prst="rect">
              <a:avLst/>
            </a:prstGeom>
          </p:spPr>
        </p:pic>
        <p:sp>
          <p:nvSpPr>
            <p:cNvPr id="131" name="文本框 130"/>
            <p:cNvSpPr txBox="1"/>
            <p:nvPr/>
          </p:nvSpPr>
          <p:spPr>
            <a:xfrm>
              <a:off x="988932" y="2879397"/>
              <a:ext cx="1026243"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Permission Groups</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Discovery</a:t>
              </a:r>
            </a:p>
          </p:txBody>
        </p:sp>
      </p:grpSp>
      <p:grpSp>
        <p:nvGrpSpPr>
          <p:cNvPr id="133" name="组合 132"/>
          <p:cNvGrpSpPr/>
          <p:nvPr/>
        </p:nvGrpSpPr>
        <p:grpSpPr>
          <a:xfrm>
            <a:off x="1734416" y="1894777"/>
            <a:ext cx="1032655" cy="763757"/>
            <a:chOff x="73302" y="2133435"/>
            <a:chExt cx="1032655" cy="763757"/>
          </a:xfrm>
        </p:grpSpPr>
        <p:pic>
          <p:nvPicPr>
            <p:cNvPr id="135" name="图片 134" descr="图片包含 游戏机, 钟表, 日落, 人们&#10;&#10;描述已自动生成"/>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25049" y="2133435"/>
              <a:ext cx="540000" cy="540000"/>
            </a:xfrm>
            <a:prstGeom prst="rect">
              <a:avLst/>
            </a:prstGeom>
          </p:spPr>
        </p:pic>
        <p:sp>
          <p:nvSpPr>
            <p:cNvPr id="136" name="文本框 135"/>
            <p:cNvSpPr txBox="1"/>
            <p:nvPr/>
          </p:nvSpPr>
          <p:spPr>
            <a:xfrm>
              <a:off x="73302" y="2681748"/>
              <a:ext cx="1032655"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Software Discovery</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37" name="组合 136"/>
          <p:cNvGrpSpPr/>
          <p:nvPr/>
        </p:nvGrpSpPr>
        <p:grpSpPr>
          <a:xfrm>
            <a:off x="675533" y="802166"/>
            <a:ext cx="939681" cy="769943"/>
            <a:chOff x="11046453" y="845004"/>
            <a:chExt cx="939681" cy="769943"/>
          </a:xfrm>
        </p:grpSpPr>
        <p:pic>
          <p:nvPicPr>
            <p:cNvPr id="138" name="图片 137" descr="图片包含 游戏机, 物体, 钟表&#10;&#10;描述已自动生成"/>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32122" y="845004"/>
              <a:ext cx="540000" cy="540000"/>
            </a:xfrm>
            <a:prstGeom prst="rect">
              <a:avLst/>
            </a:prstGeom>
          </p:spPr>
        </p:pic>
        <p:sp>
          <p:nvSpPr>
            <p:cNvPr id="139" name="文本框 138"/>
            <p:cNvSpPr txBox="1"/>
            <p:nvPr/>
          </p:nvSpPr>
          <p:spPr>
            <a:xfrm>
              <a:off x="11046453" y="1399503"/>
              <a:ext cx="939681"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Network Sniffing</a:t>
              </a:r>
            </a:p>
          </p:txBody>
        </p:sp>
      </p:grpSp>
      <p:grpSp>
        <p:nvGrpSpPr>
          <p:cNvPr id="140" name="组合 139"/>
          <p:cNvGrpSpPr/>
          <p:nvPr/>
        </p:nvGrpSpPr>
        <p:grpSpPr>
          <a:xfrm>
            <a:off x="9843" y="1367479"/>
            <a:ext cx="1027845" cy="850851"/>
            <a:chOff x="10083905" y="1281160"/>
            <a:chExt cx="1027845" cy="850851"/>
          </a:xfrm>
        </p:grpSpPr>
        <p:pic>
          <p:nvPicPr>
            <p:cNvPr id="141" name="图片 140" descr="图片包含 形状&#10;&#10;描述已自动生成"/>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237828" y="1281160"/>
              <a:ext cx="720000" cy="720000"/>
            </a:xfrm>
            <a:prstGeom prst="rect">
              <a:avLst/>
            </a:prstGeom>
          </p:spPr>
        </p:pic>
        <p:sp>
          <p:nvSpPr>
            <p:cNvPr id="142" name="文本框 141"/>
            <p:cNvSpPr txBox="1"/>
            <p:nvPr/>
          </p:nvSpPr>
          <p:spPr>
            <a:xfrm>
              <a:off x="10083905" y="1916567"/>
              <a:ext cx="1027845"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Man-in-the-Middle</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43" name="组合 142"/>
          <p:cNvGrpSpPr/>
          <p:nvPr/>
        </p:nvGrpSpPr>
        <p:grpSpPr>
          <a:xfrm>
            <a:off x="788732" y="1899570"/>
            <a:ext cx="957313" cy="886174"/>
            <a:chOff x="11042352" y="1939771"/>
            <a:chExt cx="957313" cy="886174"/>
          </a:xfrm>
        </p:grpSpPr>
        <p:pic>
          <p:nvPicPr>
            <p:cNvPr id="144" name="图片 143" descr="图标&#10;&#10;描述已自动生成"/>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254954" y="1939771"/>
              <a:ext cx="540000" cy="540000"/>
            </a:xfrm>
            <a:prstGeom prst="rect">
              <a:avLst/>
            </a:prstGeom>
          </p:spPr>
        </p:pic>
        <p:sp>
          <p:nvSpPr>
            <p:cNvPr id="145" name="文本框 144"/>
            <p:cNvSpPr txBox="1"/>
            <p:nvPr/>
          </p:nvSpPr>
          <p:spPr>
            <a:xfrm>
              <a:off x="11042352" y="2487391"/>
              <a:ext cx="957313"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Credentials from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Password Stores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grpSp>
        <p:nvGrpSpPr>
          <p:cNvPr id="146" name="组合 145"/>
          <p:cNvGrpSpPr/>
          <p:nvPr/>
        </p:nvGrpSpPr>
        <p:grpSpPr>
          <a:xfrm>
            <a:off x="459905" y="3240786"/>
            <a:ext cx="1435818" cy="986371"/>
            <a:chOff x="10146037" y="3316400"/>
            <a:chExt cx="1311578" cy="755444"/>
          </a:xfrm>
        </p:grpSpPr>
        <p:pic>
          <p:nvPicPr>
            <p:cNvPr id="147" name="图片 146" descr="图标&#10;&#10;描述已自动生成"/>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499426" y="3316400"/>
              <a:ext cx="604800" cy="540000"/>
            </a:xfrm>
            <a:prstGeom prst="rect">
              <a:avLst/>
            </a:prstGeom>
          </p:spPr>
        </p:pic>
        <p:sp>
          <p:nvSpPr>
            <p:cNvPr id="148" name="文本框 147"/>
            <p:cNvSpPr txBox="1"/>
            <p:nvPr/>
          </p:nvSpPr>
          <p:spPr>
            <a:xfrm>
              <a:off x="10146037" y="3856400"/>
              <a:ext cx="1311578" cy="215444"/>
            </a:xfrm>
            <a:prstGeom prst="rect">
              <a:avLst/>
            </a:prstGeom>
            <a:noFill/>
          </p:spPr>
          <p:txBody>
            <a:bodyPr wrap="none" rtlCol="0">
              <a:spAutoFit/>
            </a:bodyPr>
            <a:lstStyle/>
            <a:p>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Steal Web Session Cookie</a:t>
              </a:r>
            </a:p>
          </p:txBody>
        </p:sp>
      </p:grpSp>
      <p:grpSp>
        <p:nvGrpSpPr>
          <p:cNvPr id="149" name="组合 148"/>
          <p:cNvGrpSpPr/>
          <p:nvPr/>
        </p:nvGrpSpPr>
        <p:grpSpPr>
          <a:xfrm>
            <a:off x="9248" y="2243643"/>
            <a:ext cx="938077" cy="1027306"/>
            <a:chOff x="10212867" y="2430786"/>
            <a:chExt cx="938077" cy="1027306"/>
          </a:xfrm>
        </p:grpSpPr>
        <p:pic>
          <p:nvPicPr>
            <p:cNvPr id="150" name="图片 149" descr="图标&#10;&#10;描述已自动生成"/>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326297" y="2430786"/>
              <a:ext cx="720000" cy="720000"/>
            </a:xfrm>
            <a:prstGeom prst="rect">
              <a:avLst/>
            </a:prstGeom>
          </p:spPr>
        </p:pic>
        <p:sp>
          <p:nvSpPr>
            <p:cNvPr id="151" name="文本框 150"/>
            <p:cNvSpPr txBox="1"/>
            <p:nvPr/>
          </p:nvSpPr>
          <p:spPr>
            <a:xfrm>
              <a:off x="10212867" y="3119538"/>
              <a:ext cx="938077" cy="338554"/>
            </a:xfrm>
            <a:prstGeom prst="rect">
              <a:avLst/>
            </a:prstGeom>
            <a:noFill/>
          </p:spPr>
          <p:txBody>
            <a:bodyPr wrap="none" rtlCol="0">
              <a:spAutoFit/>
            </a:bodyPr>
            <a:lstStyle/>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Steal or Forge </a:t>
              </a:r>
            </a:p>
            <a:p>
              <a:pPr algn="ctr"/>
              <a:r>
                <a:rPr lang="en-US" altLang="zh-CN" sz="800" b="1" dirty="0">
                  <a:latin typeface="Times New Roman" panose="02020503050405090304" pitchFamily="18" charset="0"/>
                  <a:ea typeface="黑体" panose="02010609060101010101" pitchFamily="49" charset="-122"/>
                  <a:cs typeface="Times New Roman" panose="02020503050405090304" pitchFamily="18" charset="0"/>
                </a:rPr>
                <a:t>Kerberos Tickets</a:t>
              </a:r>
              <a:endParaRPr lang="zh-CN" altLang="en-US" sz="800" b="1" dirty="0">
                <a:latin typeface="Times New Roman" panose="02020503050405090304" pitchFamily="18" charset="0"/>
                <a:ea typeface="黑体" panose="02010609060101010101" pitchFamily="49" charset="-122"/>
                <a:cs typeface="Times New Roman" panose="02020503050405090304" pitchFamily="18"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静 态 分 析</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利用</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IDA</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等反编译工具来解析</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APT</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攻击样本，通过分析生成的汇编指令与伪代码等底层特征，与先前</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APT</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攻击样本相应特征进行对比，分析相似性来进行溯源。</a:t>
            </a:r>
          </a:p>
        </p:txBody>
      </p:sp>
      <p:pic>
        <p:nvPicPr>
          <p:cNvPr id="24" name="图片 23"/>
          <p:cNvPicPr>
            <a:picLocks noChangeAspect="1"/>
          </p:cNvPicPr>
          <p:nvPr/>
        </p:nvPicPr>
        <p:blipFill>
          <a:blip r:embed="rId3"/>
          <a:stretch>
            <a:fillRect/>
          </a:stretch>
        </p:blipFill>
        <p:spPr>
          <a:xfrm>
            <a:off x="699788" y="2535967"/>
            <a:ext cx="2637634" cy="901260"/>
          </a:xfrm>
          <a:prstGeom prst="rect">
            <a:avLst/>
          </a:prstGeom>
        </p:spPr>
      </p:pic>
      <p:sp>
        <p:nvSpPr>
          <p:cNvPr id="25" name="箭头: 右 24"/>
          <p:cNvSpPr/>
          <p:nvPr/>
        </p:nvSpPr>
        <p:spPr>
          <a:xfrm>
            <a:off x="3488888" y="2849032"/>
            <a:ext cx="468014" cy="281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连接符: 肘形 25"/>
          <p:cNvCxnSpPr>
            <a:cxnSpLocks/>
          </p:cNvCxnSpPr>
          <p:nvPr/>
        </p:nvCxnSpPr>
        <p:spPr>
          <a:xfrm flipV="1">
            <a:off x="4360575" y="1953196"/>
            <a:ext cx="1645843" cy="103340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连接符: 肘形 26"/>
          <p:cNvCxnSpPr>
            <a:cxnSpLocks/>
          </p:cNvCxnSpPr>
          <p:nvPr/>
        </p:nvCxnSpPr>
        <p:spPr>
          <a:xfrm>
            <a:off x="4360576" y="3003384"/>
            <a:ext cx="1645843" cy="98469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图片 27"/>
          <p:cNvPicPr>
            <a:picLocks noChangeAspect="1"/>
          </p:cNvPicPr>
          <p:nvPr/>
        </p:nvPicPr>
        <p:blipFill>
          <a:blip r:embed="rId4"/>
          <a:stretch>
            <a:fillRect/>
          </a:stretch>
        </p:blipFill>
        <p:spPr>
          <a:xfrm>
            <a:off x="4108368" y="2654801"/>
            <a:ext cx="695325" cy="666750"/>
          </a:xfrm>
          <a:prstGeom prst="rect">
            <a:avLst/>
          </a:prstGeom>
        </p:spPr>
      </p:pic>
      <p:sp>
        <p:nvSpPr>
          <p:cNvPr id="33" name="文本框 32"/>
          <p:cNvSpPr txBox="1"/>
          <p:nvPr/>
        </p:nvSpPr>
        <p:spPr>
          <a:xfrm>
            <a:off x="5183496" y="1650859"/>
            <a:ext cx="2305975" cy="276999"/>
          </a:xfrm>
          <a:prstGeom prst="rect">
            <a:avLst/>
          </a:prstGeom>
          <a:noFill/>
        </p:spPr>
        <p:txBody>
          <a:bodyPr wrap="square">
            <a:spAutoFit/>
          </a:bodyPr>
          <a:lstStyle/>
          <a:p>
            <a:pPr algn="just"/>
            <a:r>
              <a:rPr lang="zh-CN" altLang="en-US" sz="1200" b="1" kern="100" dirty="0">
                <a:solidFill>
                  <a:srgbClr val="FF0000"/>
                </a:solidFill>
                <a:latin typeface="等线" panose="02010600030101010101" pitchFamily="2" charset="-122"/>
                <a:ea typeface="等线" panose="02010600030101010101" pitchFamily="2" charset="-122"/>
                <a:cs typeface="Times New Roman" panose="02020503050405090304" pitchFamily="18" charset="0"/>
              </a:rPr>
              <a:t>汇编指令</a:t>
            </a:r>
            <a:endPar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34" name="文本框 33"/>
          <p:cNvSpPr txBox="1"/>
          <p:nvPr/>
        </p:nvSpPr>
        <p:spPr>
          <a:xfrm>
            <a:off x="5298492" y="3991240"/>
            <a:ext cx="2423713" cy="276999"/>
          </a:xfrm>
          <a:prstGeom prst="rect">
            <a:avLst/>
          </a:prstGeom>
          <a:noFill/>
        </p:spPr>
        <p:txBody>
          <a:bodyPr wrap="square">
            <a:spAutoFit/>
          </a:bodyPr>
          <a:lstStyle/>
          <a:p>
            <a:pPr algn="just"/>
            <a:r>
              <a:rPr lang="zh-CN" altLang="en-US" sz="1200" b="1" kern="100" dirty="0">
                <a:solidFill>
                  <a:srgbClr val="FF0000"/>
                </a:solidFill>
                <a:latin typeface="等线" panose="02010600030101010101" pitchFamily="2" charset="-122"/>
                <a:ea typeface="等线" panose="02010600030101010101" pitchFamily="2" charset="-122"/>
                <a:cs typeface="Times New Roman" panose="02020503050405090304" pitchFamily="18" charset="0"/>
              </a:rPr>
              <a:t>伪</a:t>
            </a:r>
            <a:r>
              <a:rPr lang="zh-CN" altLang="zh-CN" sz="1200" b="1" kern="100" dirty="0">
                <a:solidFill>
                  <a:srgbClr val="FF0000"/>
                </a:solidFill>
                <a:latin typeface="等线" panose="02010600030101010101" pitchFamily="2" charset="-122"/>
                <a:ea typeface="等线" panose="02010600030101010101" pitchFamily="2" charset="-122"/>
                <a:cs typeface="Times New Roman" panose="02020503050405090304" pitchFamily="18" charset="0"/>
              </a:rPr>
              <a:t>代码</a:t>
            </a:r>
            <a:endParaRPr lang="zh-CN" altLang="en-US" sz="1200" kern="100" dirty="0">
              <a:solidFill>
                <a:srgbClr val="FF0000"/>
              </a:solidFill>
              <a:latin typeface="等线" panose="02010600030101010101" pitchFamily="2" charset="-122"/>
              <a:ea typeface="等线" panose="02010600030101010101" pitchFamily="2" charset="-122"/>
              <a:cs typeface="Times New Roman" panose="02020503050405090304" pitchFamily="18" charset="0"/>
            </a:endParaRPr>
          </a:p>
        </p:txBody>
      </p:sp>
      <p:pic>
        <p:nvPicPr>
          <p:cNvPr id="2" name="图片 1" descr="在这里插入图片描述">
            <a:extLst>
              <a:ext uri="{FF2B5EF4-FFF2-40B4-BE49-F238E27FC236}">
                <a16:creationId xmlns:a16="http://schemas.microsoft.com/office/drawing/2014/main" id="{8C784FC7-0AC0-443C-B5AD-3F60600E17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58627" y="3220356"/>
            <a:ext cx="3855032" cy="1864602"/>
          </a:xfrm>
          <a:prstGeom prst="rect">
            <a:avLst/>
          </a:prstGeom>
          <a:noFill/>
          <a:ln>
            <a:noFill/>
          </a:ln>
        </p:spPr>
      </p:pic>
      <p:pic>
        <p:nvPicPr>
          <p:cNvPr id="6" name="图片 5">
            <a:extLst>
              <a:ext uri="{FF2B5EF4-FFF2-40B4-BE49-F238E27FC236}">
                <a16:creationId xmlns:a16="http://schemas.microsoft.com/office/drawing/2014/main" id="{C1B8AF3C-9164-4512-8CC7-205AE9F1DF77}"/>
              </a:ext>
            </a:extLst>
          </p:cNvPr>
          <p:cNvPicPr>
            <a:picLocks noChangeAspect="1"/>
          </p:cNvPicPr>
          <p:nvPr/>
        </p:nvPicPr>
        <p:blipFill>
          <a:blip r:embed="rId6"/>
          <a:stretch>
            <a:fillRect/>
          </a:stretch>
        </p:blipFill>
        <p:spPr>
          <a:xfrm>
            <a:off x="6185584" y="817345"/>
            <a:ext cx="3550828" cy="20175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动 态 分 析</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利用</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Everything</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Process Hacker</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 </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API Monitor</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等监控工具多方位分析</a:t>
            </a:r>
            <a:r>
              <a:rPr lang="en-US" altLang="zh-CN" sz="1600" kern="100" dirty="0">
                <a:effectLst/>
                <a:latin typeface="等线" panose="02010600030101010101" pitchFamily="2" charset="-122"/>
                <a:ea typeface="等线" panose="02010600030101010101" pitchFamily="2" charset="-122"/>
                <a:cs typeface="Times New Roman" panose="02020503050405090304" pitchFamily="18" charset="0"/>
              </a:rPr>
              <a:t>apt</a:t>
            </a:r>
            <a:r>
              <a:rPr lang="zh-CN" altLang="en-US" sz="1600" kern="100" dirty="0">
                <a:effectLst/>
                <a:latin typeface="等线" panose="02010600030101010101" pitchFamily="2" charset="-122"/>
                <a:ea typeface="等线" panose="02010600030101010101" pitchFamily="2" charset="-122"/>
                <a:cs typeface="Times New Roman" panose="02020503050405090304" pitchFamily="18" charset="0"/>
              </a:rPr>
              <a:t>攻击样本，了解其恶意软件对用户电脑和环境所造成的影响。</a:t>
            </a:r>
          </a:p>
        </p:txBody>
      </p:sp>
      <p:sp>
        <p:nvSpPr>
          <p:cNvPr id="15" name="箭头: 右 14"/>
          <p:cNvSpPr/>
          <p:nvPr/>
        </p:nvSpPr>
        <p:spPr>
          <a:xfrm>
            <a:off x="5075246" y="1336374"/>
            <a:ext cx="368364" cy="191228"/>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nvSpPr>
        <p:spPr>
          <a:xfrm>
            <a:off x="6235400" y="3984800"/>
            <a:ext cx="368364" cy="19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204677" y="1327502"/>
            <a:ext cx="2305975" cy="261610"/>
          </a:xfrm>
          <a:prstGeom prst="rect">
            <a:avLst/>
          </a:prstGeom>
          <a:noFill/>
        </p:spPr>
        <p:txBody>
          <a:bodyPr wrap="square">
            <a:spAutoFit/>
          </a:bodyPr>
          <a:lstStyle/>
          <a:p>
            <a:pPr algn="just"/>
            <a:r>
              <a:rPr lang="zh-CN" altLang="en-US" sz="1100" kern="100" dirty="0">
                <a:effectLst/>
                <a:latin typeface="等线" panose="02010600030101010101" pitchFamily="2" charset="-122"/>
                <a:ea typeface="等线" panose="02010600030101010101" pitchFamily="2" charset="-122"/>
                <a:cs typeface="Times New Roman" panose="02020503050405090304" pitchFamily="18" charset="0"/>
              </a:rPr>
              <a:t>监控系统中创建的可疑文件</a:t>
            </a:r>
            <a:endParaRPr lang="zh-CN" altLang="zh-CN" sz="11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18" name="文本框 17"/>
          <p:cNvSpPr txBox="1"/>
          <p:nvPr/>
        </p:nvSpPr>
        <p:spPr>
          <a:xfrm>
            <a:off x="6624456" y="3965745"/>
            <a:ext cx="2423713" cy="261610"/>
          </a:xfrm>
          <a:prstGeom prst="rect">
            <a:avLst/>
          </a:prstGeom>
          <a:noFill/>
        </p:spPr>
        <p:txBody>
          <a:bodyPr wrap="square">
            <a:spAutoFit/>
          </a:bodyPr>
          <a:lstStyle/>
          <a:p>
            <a:pPr algn="just"/>
            <a:r>
              <a:rPr lang="zh-CN" altLang="en-US" sz="1100" kern="100" dirty="0">
                <a:latin typeface="等线" panose="02010600030101010101" pitchFamily="2" charset="-122"/>
                <a:ea typeface="等线" panose="02010600030101010101" pitchFamily="2" charset="-122"/>
                <a:cs typeface="Times New Roman" panose="02020503050405090304" pitchFamily="18" charset="0"/>
              </a:rPr>
              <a:t>监视和控制应用程序和服务</a:t>
            </a:r>
          </a:p>
        </p:txBody>
      </p:sp>
      <p:pic>
        <p:nvPicPr>
          <p:cNvPr id="19" name="图片 18"/>
          <p:cNvPicPr>
            <a:picLocks noChangeAspect="1"/>
          </p:cNvPicPr>
          <p:nvPr/>
        </p:nvPicPr>
        <p:blipFill>
          <a:blip r:embed="rId3"/>
          <a:stretch>
            <a:fillRect/>
          </a:stretch>
        </p:blipFill>
        <p:spPr>
          <a:xfrm>
            <a:off x="4277639" y="1098381"/>
            <a:ext cx="710565" cy="615315"/>
          </a:xfrm>
          <a:prstGeom prst="rect">
            <a:avLst/>
          </a:prstGeom>
        </p:spPr>
      </p:pic>
      <p:pic>
        <p:nvPicPr>
          <p:cNvPr id="20" name="图片 19"/>
          <p:cNvPicPr>
            <a:picLocks noChangeAspect="1"/>
          </p:cNvPicPr>
          <p:nvPr/>
        </p:nvPicPr>
        <p:blipFill>
          <a:blip r:embed="rId4"/>
          <a:stretch>
            <a:fillRect/>
          </a:stretch>
        </p:blipFill>
        <p:spPr>
          <a:xfrm>
            <a:off x="5541851" y="1279011"/>
            <a:ext cx="2228850" cy="323850"/>
          </a:xfrm>
          <a:prstGeom prst="rect">
            <a:avLst/>
          </a:prstGeom>
        </p:spPr>
      </p:pic>
      <p:sp>
        <p:nvSpPr>
          <p:cNvPr id="21" name="箭头: 右 20"/>
          <p:cNvSpPr/>
          <p:nvPr/>
        </p:nvSpPr>
        <p:spPr>
          <a:xfrm>
            <a:off x="7836313" y="1353292"/>
            <a:ext cx="368364" cy="191228"/>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使用APImonitor进行API监测"/>
          <p:cNvPicPr>
            <a:picLocks noChangeAspect="1"/>
          </p:cNvPicPr>
          <p:nvPr/>
        </p:nvPicPr>
        <p:blipFill>
          <a:blip r:embed="rId5"/>
          <a:stretch>
            <a:fillRect/>
          </a:stretch>
        </p:blipFill>
        <p:spPr>
          <a:xfrm>
            <a:off x="4436645" y="3553595"/>
            <a:ext cx="1617679" cy="1146347"/>
          </a:xfrm>
          <a:prstGeom prst="rect">
            <a:avLst/>
          </a:prstGeom>
        </p:spPr>
      </p:pic>
      <p:pic>
        <p:nvPicPr>
          <p:cNvPr id="23" name="图片 22"/>
          <p:cNvPicPr>
            <a:picLocks noChangeAspect="1"/>
          </p:cNvPicPr>
          <p:nvPr/>
        </p:nvPicPr>
        <p:blipFill>
          <a:blip r:embed="rId6"/>
          <a:stretch>
            <a:fillRect/>
          </a:stretch>
        </p:blipFill>
        <p:spPr>
          <a:xfrm>
            <a:off x="4325930" y="2471861"/>
            <a:ext cx="647700" cy="533400"/>
          </a:xfrm>
          <a:prstGeom prst="rect">
            <a:avLst/>
          </a:prstGeom>
        </p:spPr>
      </p:pic>
      <p:cxnSp>
        <p:nvCxnSpPr>
          <p:cNvPr id="35" name="直接箭头连接符 34"/>
          <p:cNvCxnSpPr>
            <a:cxnSpLocks/>
          </p:cNvCxnSpPr>
          <p:nvPr/>
        </p:nvCxnSpPr>
        <p:spPr>
          <a:xfrm>
            <a:off x="2941534" y="2726104"/>
            <a:ext cx="1303316" cy="0"/>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36" name="箭头: 右 35"/>
          <p:cNvSpPr/>
          <p:nvPr/>
        </p:nvSpPr>
        <p:spPr>
          <a:xfrm>
            <a:off x="5061302" y="2630490"/>
            <a:ext cx="368364" cy="19122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8815129" y="3117156"/>
            <a:ext cx="2769478" cy="261610"/>
          </a:xfrm>
          <a:prstGeom prst="rect">
            <a:avLst/>
          </a:prstGeom>
          <a:noFill/>
        </p:spPr>
        <p:txBody>
          <a:bodyPr wrap="square">
            <a:spAutoFit/>
          </a:bodyPr>
          <a:lstStyle/>
          <a:p>
            <a:pPr algn="just"/>
            <a:r>
              <a:rPr lang="zh-CN" altLang="en-US" sz="1100" kern="100" dirty="0">
                <a:latin typeface="等线" panose="02010600030101010101" pitchFamily="2" charset="-122"/>
                <a:ea typeface="等线" panose="02010600030101010101" pitchFamily="2" charset="-122"/>
                <a:cs typeface="Times New Roman" panose="02020503050405090304" pitchFamily="18" charset="0"/>
                <a:sym typeface="+mn-ea"/>
              </a:rPr>
              <a:t>查看恶意文件调用的</a:t>
            </a:r>
            <a:r>
              <a:rPr lang="en-US" altLang="zh-CN" sz="1100" kern="100" dirty="0">
                <a:latin typeface="等线" panose="02010600030101010101" pitchFamily="2" charset="-122"/>
                <a:ea typeface="等线" panose="02010600030101010101" pitchFamily="2" charset="-122"/>
                <a:cs typeface="Times New Roman" panose="02020503050405090304" pitchFamily="18" charset="0"/>
                <a:sym typeface="+mn-ea"/>
              </a:rPr>
              <a:t>dll</a:t>
            </a:r>
            <a:r>
              <a:rPr lang="zh-CN" altLang="en-US" sz="1100" kern="100" dirty="0">
                <a:latin typeface="等线" panose="02010600030101010101" pitchFamily="2" charset="-122"/>
                <a:ea typeface="等线" panose="02010600030101010101" pitchFamily="2" charset="-122"/>
                <a:cs typeface="Times New Roman" panose="02020503050405090304" pitchFamily="18" charset="0"/>
                <a:sym typeface="+mn-ea"/>
              </a:rPr>
              <a:t>文件</a:t>
            </a:r>
            <a:endParaRPr lang="zh-CN" altLang="en-US" sz="1100" kern="100" dirty="0">
              <a:latin typeface="等线" panose="02010600030101010101" pitchFamily="2" charset="-122"/>
              <a:ea typeface="等线" panose="02010600030101010101" pitchFamily="2" charset="-122"/>
              <a:cs typeface="Times New Roman" panose="02020503050405090304" pitchFamily="18" charset="0"/>
            </a:endParaRPr>
          </a:p>
        </p:txBody>
      </p:sp>
      <p:pic>
        <p:nvPicPr>
          <p:cNvPr id="38" name="图片 37"/>
          <p:cNvPicPr>
            <a:picLocks noChangeAspect="1"/>
          </p:cNvPicPr>
          <p:nvPr/>
        </p:nvPicPr>
        <p:blipFill>
          <a:blip r:embed="rId7"/>
          <a:stretch>
            <a:fillRect/>
          </a:stretch>
        </p:blipFill>
        <p:spPr>
          <a:xfrm>
            <a:off x="5587572" y="2455149"/>
            <a:ext cx="1153634" cy="677363"/>
          </a:xfrm>
          <a:prstGeom prst="rect">
            <a:avLst/>
          </a:prstGeom>
        </p:spPr>
      </p:pic>
      <p:cxnSp>
        <p:nvCxnSpPr>
          <p:cNvPr id="39" name="直接箭头连接符 38"/>
          <p:cNvCxnSpPr>
            <a:cxnSpLocks/>
          </p:cNvCxnSpPr>
          <p:nvPr/>
        </p:nvCxnSpPr>
        <p:spPr>
          <a:xfrm flipV="1">
            <a:off x="6853030" y="2459473"/>
            <a:ext cx="360040" cy="2780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p:cNvCxnSpPr>
          <p:nvPr/>
        </p:nvCxnSpPr>
        <p:spPr>
          <a:xfrm>
            <a:off x="6820734" y="2831105"/>
            <a:ext cx="642267" cy="29935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8"/>
          <a:stretch>
            <a:fillRect/>
          </a:stretch>
        </p:blipFill>
        <p:spPr>
          <a:xfrm>
            <a:off x="7244215" y="2261500"/>
            <a:ext cx="1508043" cy="334582"/>
          </a:xfrm>
          <a:prstGeom prst="rect">
            <a:avLst/>
          </a:prstGeom>
        </p:spPr>
      </p:pic>
      <p:cxnSp>
        <p:nvCxnSpPr>
          <p:cNvPr id="42" name="连接符: 肘形 41"/>
          <p:cNvCxnSpPr>
            <a:cxnSpLocks/>
          </p:cNvCxnSpPr>
          <p:nvPr/>
        </p:nvCxnSpPr>
        <p:spPr>
          <a:xfrm flipV="1">
            <a:off x="2908475" y="1431988"/>
            <a:ext cx="1369434" cy="1296310"/>
          </a:xfrm>
          <a:prstGeom prst="bentConnector3">
            <a:avLst>
              <a:gd name="adj1" fmla="val 34204"/>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连接符: 肘形 42"/>
          <p:cNvCxnSpPr>
            <a:cxnSpLocks/>
          </p:cNvCxnSpPr>
          <p:nvPr/>
        </p:nvCxnSpPr>
        <p:spPr>
          <a:xfrm>
            <a:off x="2872620" y="2726104"/>
            <a:ext cx="1417455" cy="1281119"/>
          </a:xfrm>
          <a:prstGeom prst="bentConnector3">
            <a:avLst>
              <a:gd name="adj1" fmla="val 35433"/>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44" name="图片 43" descr="恶意文件导入的dll文件"/>
          <p:cNvPicPr>
            <a:picLocks noChangeAspect="1"/>
          </p:cNvPicPr>
          <p:nvPr/>
        </p:nvPicPr>
        <p:blipFill>
          <a:blip r:embed="rId9"/>
          <a:stretch>
            <a:fillRect/>
          </a:stretch>
        </p:blipFill>
        <p:spPr>
          <a:xfrm>
            <a:off x="7509771" y="2770900"/>
            <a:ext cx="784311" cy="1000610"/>
          </a:xfrm>
          <a:prstGeom prst="rect">
            <a:avLst/>
          </a:prstGeom>
        </p:spPr>
      </p:pic>
      <p:sp>
        <p:nvSpPr>
          <p:cNvPr id="45" name="箭头: 右 44"/>
          <p:cNvSpPr/>
          <p:nvPr/>
        </p:nvSpPr>
        <p:spPr>
          <a:xfrm>
            <a:off x="8412656" y="3137172"/>
            <a:ext cx="368364" cy="19122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10"/>
          <a:stretch>
            <a:fillRect/>
          </a:stretch>
        </p:blipFill>
        <p:spPr>
          <a:xfrm>
            <a:off x="499237" y="2242065"/>
            <a:ext cx="2571750" cy="952500"/>
          </a:xfrm>
          <a:prstGeom prst="rect">
            <a:avLst/>
          </a:prstGeom>
        </p:spPr>
      </p:pic>
      <p:sp>
        <p:nvSpPr>
          <p:cNvPr id="47" name="文本框 46"/>
          <p:cNvSpPr txBox="1"/>
          <p:nvPr/>
        </p:nvSpPr>
        <p:spPr>
          <a:xfrm>
            <a:off x="9192493" y="2297986"/>
            <a:ext cx="2120359" cy="261610"/>
          </a:xfrm>
          <a:prstGeom prst="rect">
            <a:avLst/>
          </a:prstGeom>
          <a:noFill/>
        </p:spPr>
        <p:txBody>
          <a:bodyPr wrap="square">
            <a:spAutoFit/>
          </a:bodyPr>
          <a:lstStyle/>
          <a:p>
            <a:pPr algn="just"/>
            <a:r>
              <a:rPr lang="zh-CN" altLang="en-US" sz="1100" kern="100" dirty="0">
                <a:latin typeface="等线" panose="02010600030101010101" pitchFamily="2" charset="-122"/>
                <a:ea typeface="等线" panose="02010600030101010101" pitchFamily="2" charset="-122"/>
                <a:cs typeface="Times New Roman" panose="02020503050405090304" pitchFamily="18" charset="0"/>
                <a:sym typeface="+mn-ea"/>
              </a:rPr>
              <a:t>恶意文件所创建的的相关线程</a:t>
            </a:r>
            <a:endParaRPr lang="zh-CN" altLang="en-US" sz="1100" kern="100" dirty="0">
              <a:latin typeface="等线" panose="02010600030101010101" pitchFamily="2" charset="-122"/>
              <a:ea typeface="等线" panose="02010600030101010101" pitchFamily="2" charset="-122"/>
              <a:cs typeface="Times New Roman" panose="02020503050405090304" pitchFamily="18" charset="0"/>
            </a:endParaRPr>
          </a:p>
        </p:txBody>
      </p:sp>
      <p:sp>
        <p:nvSpPr>
          <p:cNvPr id="48" name="箭头: 右 47"/>
          <p:cNvSpPr/>
          <p:nvPr/>
        </p:nvSpPr>
        <p:spPr>
          <a:xfrm>
            <a:off x="8820436" y="2333177"/>
            <a:ext cx="368364" cy="19122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特征工程：特征生成</a:t>
            </a:r>
          </a:p>
        </p:txBody>
      </p:sp>
      <p:sp>
        <p:nvSpPr>
          <p:cNvPr id="8" name="矩形 7"/>
          <p:cNvSpPr/>
          <p:nvPr/>
        </p:nvSpPr>
        <p:spPr>
          <a:xfrm>
            <a:off x="0" y="5346033"/>
            <a:ext cx="12192000" cy="1544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dirty="0">
                <a:solidFill>
                  <a:schemeClr val="bg1"/>
                </a:solidFill>
                <a:latin typeface="微软雅黑" charset="0"/>
                <a:ea typeface="微软雅黑" charset="0"/>
              </a:rPr>
              <a:t> </a:t>
            </a:r>
            <a:r>
              <a:rPr lang="zh-CN" altLang="en-US" sz="1800" dirty="0">
                <a:solidFill>
                  <a:schemeClr val="bg1"/>
                </a:solidFill>
                <a:latin typeface="微软雅黑" charset="0"/>
                <a:ea typeface="微软雅黑" charset="0"/>
              </a:rPr>
              <a:t>特征工程：用一系列工程化的方式从原始数据中筛选出更好的数据特征，以提升模型的训练效果。</a:t>
            </a:r>
            <a:endParaRPr lang="zh-CN" altLang="en-US" sz="18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23" name="矩形 22"/>
          <p:cNvSpPr/>
          <p:nvPr>
            <p:custDataLst>
              <p:tags r:id="rId1"/>
            </p:custDataLst>
          </p:nvPr>
        </p:nvSpPr>
        <p:spPr>
          <a:xfrm>
            <a:off x="2127250" y="3789045"/>
            <a:ext cx="5775325" cy="112458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25" name="Text Placeholder 17"/>
          <p:cNvSpPr txBox="1"/>
          <p:nvPr>
            <p:custDataLst>
              <p:tags r:id="rId2"/>
            </p:custDataLst>
          </p:nvPr>
        </p:nvSpPr>
        <p:spPr>
          <a:xfrm>
            <a:off x="292100" y="4087587"/>
            <a:ext cx="1623695" cy="460375"/>
          </a:xfrm>
          <a:prstGeom prst="rect">
            <a:avLst/>
          </a:prstGeom>
          <a:noFill/>
        </p:spPr>
        <p:txBody>
          <a:bodyPr wrap="square" rtlCol="0" anchor="b" anchorCtr="0">
            <a:normAutofit/>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2000" b="1" i="0" u="none" strike="noStrike" kern="1200" cap="none" spc="300" normalizeH="0" noProof="0">
                <a:ln>
                  <a:noFill/>
                </a:ln>
                <a:solidFill>
                  <a:srgbClr val="1AA3AA"/>
                </a:solidFill>
                <a:effectLst/>
                <a:uLnTx/>
                <a:uFillTx/>
                <a:latin typeface="Arial" panose="020B0604020202090204" pitchFamily="34" charset="0"/>
                <a:sym typeface="Arial" panose="020B0604020202090204" pitchFamily="34" charset="0"/>
              </a:rPr>
              <a:t>特征提取</a:t>
            </a:r>
          </a:p>
        </p:txBody>
      </p:sp>
      <p:sp>
        <p:nvSpPr>
          <p:cNvPr id="28" name="TextBox 48"/>
          <p:cNvSpPr txBox="1"/>
          <p:nvPr>
            <p:custDataLst>
              <p:tags r:id="rId3"/>
            </p:custDataLst>
          </p:nvPr>
        </p:nvSpPr>
        <p:spPr>
          <a:xfrm>
            <a:off x="2185035" y="3996055"/>
            <a:ext cx="4923155" cy="992505"/>
          </a:xfrm>
          <a:prstGeom prst="rect">
            <a:avLst/>
          </a:prstGeom>
          <a:noFill/>
        </p:spPr>
        <p:txBody>
          <a:bodyPr wrap="square" rtlCol="0" anchor="ctr" anchorCtr="0"/>
          <a:lstStyle>
            <a:defPPr>
              <a:defRPr lang="zh-CN"/>
            </a:defPPr>
            <a:lvl1pPr>
              <a:lnSpc>
                <a:spcPct val="120000"/>
              </a:lnSpc>
              <a:defRPr spc="150">
                <a:solidFill>
                  <a:srgbClr val="000000">
                    <a:lumMod val="75000"/>
                    <a:lumOff val="25000"/>
                  </a:srgbClr>
                </a:solidFill>
                <a:latin typeface="微软雅黑" charset="-122"/>
                <a:ea typeface="微软雅黑" charset="-122"/>
              </a:defRPr>
            </a:lvl1pPr>
          </a:lstStyle>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投影方法：</a:t>
            </a:r>
            <a:r>
              <a:rPr lang="en-US" altLang="zh-CN" sz="1400">
                <a:solidFill>
                  <a:schemeClr val="tx1"/>
                </a:solidFill>
                <a:latin typeface="微软雅黑" charset="0"/>
                <a:ea typeface="微软雅黑" charset="0"/>
                <a:cs typeface="微软雅黑" charset="0"/>
                <a:sym typeface="+mn-ea"/>
              </a:rPr>
              <a:t>PCA</a:t>
            </a:r>
            <a:r>
              <a:rPr lang="zh-CN" altLang="en-US" sz="1400">
                <a:solidFill>
                  <a:schemeClr val="tx1"/>
                </a:solidFill>
                <a:latin typeface="微软雅黑" charset="0"/>
                <a:ea typeface="微软雅黑" charset="0"/>
                <a:cs typeface="微软雅黑" charset="0"/>
                <a:sym typeface="+mn-ea"/>
              </a:rPr>
              <a:t>、</a:t>
            </a:r>
            <a:r>
              <a:rPr lang="en-US" altLang="zh-CN" sz="1400">
                <a:solidFill>
                  <a:schemeClr val="tx1"/>
                </a:solidFill>
                <a:latin typeface="微软雅黑" charset="0"/>
                <a:ea typeface="微软雅黑" charset="0"/>
                <a:cs typeface="微软雅黑" charset="0"/>
                <a:sym typeface="+mn-ea"/>
              </a:rPr>
              <a:t>LDA</a:t>
            </a:r>
            <a:endParaRPr lang="zh-CN" altLang="en-US" sz="1400">
              <a:solidFill>
                <a:schemeClr val="tx1"/>
              </a:solidFill>
              <a:latin typeface="微软雅黑" charset="0"/>
              <a:ea typeface="微软雅黑" charset="0"/>
              <a:cs typeface="微软雅黑" charset="0"/>
            </a:endParaRPr>
          </a:p>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无监督聚类</a:t>
            </a:r>
            <a:endParaRPr lang="zh-CN" altLang="en-US" sz="1400">
              <a:solidFill>
                <a:schemeClr val="tx1"/>
              </a:solidFill>
              <a:latin typeface="微软雅黑" charset="0"/>
              <a:ea typeface="微软雅黑" charset="0"/>
              <a:cs typeface="微软雅黑" charset="0"/>
            </a:endParaRPr>
          </a:p>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线</a:t>
            </a: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边缘检测</a:t>
            </a:r>
            <a:endParaRPr lang="zh-CN" altLang="en-US" sz="1400">
              <a:solidFill>
                <a:schemeClr val="tx1"/>
              </a:solidFill>
              <a:latin typeface="微软雅黑" charset="0"/>
              <a:ea typeface="微软雅黑" charset="0"/>
              <a:cs typeface="微软雅黑" charset="0"/>
            </a:endParaRPr>
          </a:p>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时间序列特征值提取</a:t>
            </a:r>
            <a:endParaRPr lang="zh-CN" altLang="en-US" sz="1400">
              <a:solidFill>
                <a:schemeClr val="tx1"/>
              </a:solidFill>
              <a:latin typeface="微软雅黑" charset="0"/>
              <a:ea typeface="微软雅黑" charset="0"/>
              <a:cs typeface="微软雅黑" charset="0"/>
            </a:endParaRPr>
          </a:p>
          <a:p>
            <a:pPr marR="0" lvl="0" indent="0" fontAlgn="auto">
              <a:buClrTx/>
              <a:buSzTx/>
              <a:buFontTx/>
              <a:buNone/>
            </a:pPr>
            <a:endParaRPr lang="zh-CN" altLang="en-US" sz="1400">
              <a:solidFill>
                <a:schemeClr val="tx1"/>
              </a:solidFill>
              <a:latin typeface="微软雅黑" charset="0"/>
              <a:ea typeface="微软雅黑" charset="0"/>
              <a:cs typeface="微软雅黑" charset="0"/>
              <a:sym typeface="Arial" panose="020B0604020202090204" pitchFamily="34" charset="0"/>
            </a:endParaRPr>
          </a:p>
        </p:txBody>
      </p:sp>
      <p:cxnSp>
        <p:nvCxnSpPr>
          <p:cNvPr id="29" name="直接连接符 28"/>
          <p:cNvCxnSpPr/>
          <p:nvPr>
            <p:custDataLst>
              <p:tags r:id="rId4"/>
            </p:custDataLst>
          </p:nvPr>
        </p:nvCxnSpPr>
        <p:spPr>
          <a:xfrm>
            <a:off x="2127250" y="4027262"/>
            <a:ext cx="0" cy="647700"/>
          </a:xfrm>
          <a:prstGeom prst="line">
            <a:avLst/>
          </a:prstGeom>
          <a:ln w="38100">
            <a:solidFill>
              <a:srgbClr val="1AA3AA"/>
            </a:solidFill>
          </a:ln>
        </p:spPr>
        <p:style>
          <a:lnRef idx="1">
            <a:srgbClr val="1F74AD"/>
          </a:lnRef>
          <a:fillRef idx="0">
            <a:srgbClr val="1F74AD"/>
          </a:fillRef>
          <a:effectRef idx="0">
            <a:srgbClr val="1F74AD"/>
          </a:effectRef>
          <a:fontRef idx="minor">
            <a:srgbClr val="000000"/>
          </a:fontRef>
        </p:style>
      </p:cxnSp>
      <p:sp>
        <p:nvSpPr>
          <p:cNvPr id="30" name="矩形 29"/>
          <p:cNvSpPr/>
          <p:nvPr>
            <p:custDataLst>
              <p:tags r:id="rId5"/>
            </p:custDataLst>
          </p:nvPr>
        </p:nvSpPr>
        <p:spPr>
          <a:xfrm>
            <a:off x="2127250" y="2388235"/>
            <a:ext cx="2633345" cy="1164590"/>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31" name="Text Placeholder 17"/>
          <p:cNvSpPr txBox="1"/>
          <p:nvPr>
            <p:custDataLst>
              <p:tags r:id="rId6"/>
            </p:custDataLst>
          </p:nvPr>
        </p:nvSpPr>
        <p:spPr>
          <a:xfrm>
            <a:off x="292100" y="2695257"/>
            <a:ext cx="1623695" cy="460375"/>
          </a:xfrm>
          <a:prstGeom prst="rect">
            <a:avLst/>
          </a:prstGeom>
          <a:noFill/>
        </p:spPr>
        <p:txBody>
          <a:bodyPr wrap="square" rtlCol="0" anchor="b" anchorCtr="0">
            <a:normAutofit/>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2000" b="1" i="0" u="none" strike="noStrike" kern="1200" cap="none" spc="300" normalizeH="0" noProof="0">
                <a:ln>
                  <a:noFill/>
                </a:ln>
                <a:solidFill>
                  <a:srgbClr val="3498DB"/>
                </a:solidFill>
                <a:effectLst/>
                <a:uLnTx/>
                <a:uFillTx/>
                <a:latin typeface="Arial" panose="020B0604020202090204" pitchFamily="34" charset="0"/>
                <a:sym typeface="Arial" panose="020B0604020202090204" pitchFamily="34" charset="0"/>
              </a:rPr>
              <a:t>特征构造</a:t>
            </a:r>
          </a:p>
        </p:txBody>
      </p:sp>
      <p:sp>
        <p:nvSpPr>
          <p:cNvPr id="32" name="TextBox 48"/>
          <p:cNvSpPr txBox="1"/>
          <p:nvPr>
            <p:custDataLst>
              <p:tags r:id="rId7"/>
            </p:custDataLst>
          </p:nvPr>
        </p:nvSpPr>
        <p:spPr>
          <a:xfrm>
            <a:off x="2184400" y="2603500"/>
            <a:ext cx="5832475" cy="750570"/>
          </a:xfrm>
          <a:prstGeom prst="rect">
            <a:avLst/>
          </a:prstGeom>
          <a:noFill/>
        </p:spPr>
        <p:txBody>
          <a:bodyPr wrap="square" rtlCol="0" anchor="ctr" anchorCtr="0"/>
          <a:lstStyle>
            <a:defPPr>
              <a:defRPr lang="zh-CN"/>
            </a:defPPr>
            <a:lvl1pPr>
              <a:lnSpc>
                <a:spcPct val="120000"/>
              </a:lnSpc>
              <a:defRPr spc="150">
                <a:solidFill>
                  <a:srgbClr val="000000">
                    <a:lumMod val="75000"/>
                    <a:lumOff val="25000"/>
                  </a:srgbClr>
                </a:solidFill>
                <a:latin typeface="微软雅黑" charset="-122"/>
                <a:ea typeface="微软雅黑" charset="-122"/>
              </a:defRPr>
            </a:lvl1pPr>
          </a:lstStyle>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标准化</a:t>
            </a:r>
            <a:endParaRPr lang="zh-CN" altLang="en-US" sz="1400">
              <a:solidFill>
                <a:schemeClr val="tx1"/>
              </a:solidFill>
              <a:latin typeface="微软雅黑" charset="0"/>
              <a:ea typeface="微软雅黑" charset="0"/>
              <a:cs typeface="微软雅黑" charset="0"/>
            </a:endParaRPr>
          </a:p>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归一化</a:t>
            </a:r>
            <a:endParaRPr lang="zh-CN" altLang="en-US" sz="1400">
              <a:solidFill>
                <a:schemeClr val="tx1"/>
              </a:solidFill>
              <a:latin typeface="微软雅黑" charset="0"/>
              <a:ea typeface="微软雅黑" charset="0"/>
              <a:cs typeface="微软雅黑" charset="0"/>
            </a:endParaRPr>
          </a:p>
          <a:p>
            <a:pPr fontAlgn="auto">
              <a:lnSpc>
                <a:spcPct val="125000"/>
              </a:lnSpc>
            </a:pPr>
            <a:r>
              <a:rPr lang="en-US" altLang="zh-CN" sz="1400">
                <a:solidFill>
                  <a:schemeClr val="tx1"/>
                </a:solidFill>
                <a:latin typeface="微软雅黑" charset="0"/>
                <a:ea typeface="微软雅黑" charset="0"/>
                <a:cs typeface="微软雅黑" charset="0"/>
                <a:sym typeface="+mn-ea"/>
              </a:rPr>
              <a:t>·</a:t>
            </a:r>
            <a:r>
              <a:rPr lang="zh-CN" altLang="en-US" sz="1400">
                <a:solidFill>
                  <a:schemeClr val="tx1"/>
                </a:solidFill>
                <a:latin typeface="微软雅黑" charset="0"/>
                <a:ea typeface="微软雅黑" charset="0"/>
                <a:cs typeface="微软雅黑" charset="0"/>
                <a:sym typeface="+mn-ea"/>
              </a:rPr>
              <a:t>特征离散化</a:t>
            </a:r>
          </a:p>
        </p:txBody>
      </p:sp>
      <p:cxnSp>
        <p:nvCxnSpPr>
          <p:cNvPr id="33" name="直接连接符 32"/>
          <p:cNvCxnSpPr/>
          <p:nvPr>
            <p:custDataLst>
              <p:tags r:id="rId8"/>
            </p:custDataLst>
          </p:nvPr>
        </p:nvCxnSpPr>
        <p:spPr>
          <a:xfrm>
            <a:off x="2127250" y="2646997"/>
            <a:ext cx="0" cy="647700"/>
          </a:xfrm>
          <a:prstGeom prst="line">
            <a:avLst/>
          </a:prstGeom>
          <a:ln w="38100">
            <a:solidFill>
              <a:srgbClr val="3498DB"/>
            </a:solidFill>
          </a:ln>
        </p:spPr>
        <p:style>
          <a:lnRef idx="1">
            <a:srgbClr val="1F74AD"/>
          </a:lnRef>
          <a:fillRef idx="0">
            <a:srgbClr val="1F74AD"/>
          </a:fillRef>
          <a:effectRef idx="0">
            <a:srgbClr val="1F74AD"/>
          </a:effectRef>
          <a:fontRef idx="minor">
            <a:srgbClr val="000000"/>
          </a:fontRef>
        </p:style>
      </p:cxnSp>
      <p:sp>
        <p:nvSpPr>
          <p:cNvPr id="34" name="矩形 33"/>
          <p:cNvSpPr/>
          <p:nvPr>
            <p:custDataLst>
              <p:tags r:id="rId9"/>
            </p:custDataLst>
          </p:nvPr>
        </p:nvSpPr>
        <p:spPr>
          <a:xfrm>
            <a:off x="2127250" y="897890"/>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35" name="Text Placeholder 17"/>
          <p:cNvSpPr txBox="1"/>
          <p:nvPr>
            <p:custDataLst>
              <p:tags r:id="rId10"/>
            </p:custDataLst>
          </p:nvPr>
        </p:nvSpPr>
        <p:spPr>
          <a:xfrm>
            <a:off x="292100" y="1302928"/>
            <a:ext cx="1623695" cy="460375"/>
          </a:xfrm>
          <a:prstGeom prst="rect">
            <a:avLst/>
          </a:prstGeom>
          <a:noFill/>
        </p:spPr>
        <p:txBody>
          <a:bodyPr wrap="square" rtlCol="0" anchor="b" anchorCtr="0">
            <a:normAutofit fontScale="900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20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数据预处理</a:t>
            </a:r>
          </a:p>
        </p:txBody>
      </p:sp>
      <p:sp>
        <p:nvSpPr>
          <p:cNvPr id="36" name="TextBox 48"/>
          <p:cNvSpPr txBox="1"/>
          <p:nvPr>
            <p:custDataLst>
              <p:tags r:id="rId11"/>
            </p:custDataLst>
          </p:nvPr>
        </p:nvSpPr>
        <p:spPr>
          <a:xfrm>
            <a:off x="2185035" y="1029335"/>
            <a:ext cx="5385435" cy="1281430"/>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en-US" altLang="zh-CN" sz="1200">
                <a:solidFill>
                  <a:schemeClr val="tx1"/>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单变量：标准化、合并、哑变量、二值化</a:t>
            </a:r>
            <a:endParaRPr lang="zh-CN" altLang="en-US">
              <a:solidFill>
                <a:schemeClr val="tx1"/>
              </a:solidFill>
              <a:latin typeface="微软雅黑" charset="0"/>
              <a:ea typeface="微软雅黑" charset="0"/>
              <a:cs typeface="微软雅黑" charset="0"/>
            </a:endParaRPr>
          </a:p>
          <a:p>
            <a:pPr fontAlgn="auto">
              <a:lnSpc>
                <a:spcPct val="125000"/>
              </a:lnSpc>
            </a:pPr>
            <a:r>
              <a:rPr lang="en-US" altLang="zh-CN">
                <a:solidFill>
                  <a:schemeClr val="tx1"/>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多变量：四则运算、主成分分析</a:t>
            </a:r>
            <a:r>
              <a:rPr lang="en-US" altLang="zh-CN">
                <a:solidFill>
                  <a:schemeClr val="tx1"/>
                </a:solidFill>
                <a:latin typeface="微软雅黑" charset="0"/>
                <a:ea typeface="微软雅黑" charset="0"/>
                <a:cs typeface="微软雅黑" charset="0"/>
                <a:sym typeface="+mn-ea"/>
              </a:rPr>
              <a:t>PCA</a:t>
            </a:r>
            <a:r>
              <a:rPr lang="zh-CN" altLang="en-US">
                <a:solidFill>
                  <a:schemeClr val="tx1"/>
                </a:solidFill>
                <a:latin typeface="微软雅黑" charset="0"/>
                <a:ea typeface="微软雅黑" charset="0"/>
                <a:cs typeface="微软雅黑" charset="0"/>
                <a:sym typeface="+mn-ea"/>
              </a:rPr>
              <a:t>、线性判别分析</a:t>
            </a:r>
            <a:r>
              <a:rPr lang="en-US" altLang="zh-CN">
                <a:solidFill>
                  <a:schemeClr val="tx1"/>
                </a:solidFill>
                <a:latin typeface="微软雅黑" charset="0"/>
                <a:ea typeface="微软雅黑" charset="0"/>
                <a:cs typeface="微软雅黑" charset="0"/>
                <a:sym typeface="+mn-ea"/>
              </a:rPr>
              <a:t>LDA</a:t>
            </a:r>
            <a:endParaRPr lang="zh-CN" altLang="en-US">
              <a:solidFill>
                <a:schemeClr val="tx1"/>
              </a:solidFill>
              <a:latin typeface="微软雅黑" charset="0"/>
              <a:ea typeface="微软雅黑" charset="0"/>
              <a:cs typeface="微软雅黑" charset="0"/>
            </a:endParaRPr>
          </a:p>
          <a:p>
            <a:pPr fontAlgn="auto">
              <a:lnSpc>
                <a:spcPct val="125000"/>
              </a:lnSpc>
            </a:pPr>
            <a:r>
              <a:rPr lang="en-US" altLang="zh-CN">
                <a:solidFill>
                  <a:schemeClr val="tx1"/>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缺失值处理：删除数据、插补数据</a:t>
            </a:r>
            <a:endParaRPr lang="zh-CN" altLang="en-US">
              <a:solidFill>
                <a:schemeClr val="tx1"/>
              </a:solidFill>
              <a:latin typeface="微软雅黑" charset="0"/>
              <a:ea typeface="微软雅黑" charset="0"/>
              <a:cs typeface="微软雅黑" charset="0"/>
            </a:endParaRPr>
          </a:p>
          <a:p>
            <a:pPr fontAlgn="auto">
              <a:lnSpc>
                <a:spcPct val="125000"/>
              </a:lnSpc>
            </a:pPr>
            <a:r>
              <a:rPr lang="en-US" altLang="zh-CN">
                <a:solidFill>
                  <a:schemeClr val="tx1"/>
                </a:solidFill>
                <a:latin typeface="微软雅黑" charset="0"/>
                <a:ea typeface="微软雅黑" charset="0"/>
                <a:cs typeface="微软雅黑" charset="0"/>
                <a:sym typeface="+mn-ea"/>
              </a:rPr>
              <a:t>·</a:t>
            </a:r>
            <a:r>
              <a:rPr lang="zh-CN" altLang="en-US">
                <a:solidFill>
                  <a:schemeClr val="tx1"/>
                </a:solidFill>
                <a:latin typeface="微软雅黑" charset="0"/>
                <a:ea typeface="微软雅黑" charset="0"/>
                <a:cs typeface="微软雅黑" charset="0"/>
                <a:sym typeface="+mn-ea"/>
              </a:rPr>
              <a:t>异常值处理：删除数据、平均值修正</a:t>
            </a:r>
            <a:endParaRPr lang="zh-CN" altLang="en-US">
              <a:solidFill>
                <a:schemeClr val="tx1"/>
              </a:solidFill>
              <a:latin typeface="微软雅黑" charset="0"/>
              <a:ea typeface="微软雅黑" charset="0"/>
              <a:cs typeface="微软雅黑" charset="0"/>
            </a:endParaRPr>
          </a:p>
          <a:p>
            <a:pPr marL="0" marR="0" lvl="0" indent="0" algn="l" defTabSz="914400" rtl="0" eaLnBrk="1" fontAlgn="auto" latinLnBrk="0" hangingPunct="1">
              <a:buClrTx/>
              <a:buSzTx/>
              <a:buFontTx/>
              <a:buNone/>
            </a:pPr>
            <a:endParaRPr kumimoji="0" lang="zh-CN" altLang="en-US" b="0" i="0" u="none" strike="noStrike" kern="1200" cap="none" spc="150" normalizeH="0" noProof="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37" name="直接连接符 36"/>
          <p:cNvCxnSpPr/>
          <p:nvPr>
            <p:custDataLst>
              <p:tags r:id="rId12"/>
            </p:custDataLst>
          </p:nvPr>
        </p:nvCxnSpPr>
        <p:spPr>
          <a:xfrm>
            <a:off x="2127250" y="1200058"/>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
        <p:nvSpPr>
          <p:cNvPr id="38" name="下箭头 37"/>
          <p:cNvSpPr/>
          <p:nvPr/>
        </p:nvSpPr>
        <p:spPr>
          <a:xfrm>
            <a:off x="940435" y="1853565"/>
            <a:ext cx="190500" cy="750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904240" y="3245485"/>
            <a:ext cx="262255" cy="75057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9268460" y="746760"/>
            <a:ext cx="1729105" cy="1573530"/>
          </a:xfrm>
          <a:prstGeom prst="rect">
            <a:avLst/>
          </a:prstGeom>
        </p:spPr>
      </p:pic>
      <p:pic>
        <p:nvPicPr>
          <p:cNvPr id="48" name="图片 47" descr="image_1ceqjrieo1jkcuditdtplg19jhd6"/>
          <p:cNvPicPr/>
          <p:nvPr/>
        </p:nvPicPr>
        <p:blipFill>
          <a:blip r:embed="rId16"/>
          <a:stretch>
            <a:fillRect/>
          </a:stretch>
        </p:blipFill>
        <p:spPr>
          <a:xfrm>
            <a:off x="9268460" y="3552825"/>
            <a:ext cx="2412000" cy="1620000"/>
          </a:xfrm>
          <a:prstGeom prst="rect">
            <a:avLst/>
          </a:prstGeom>
        </p:spPr>
      </p:pic>
      <p:pic>
        <p:nvPicPr>
          <p:cNvPr id="50" name="图片 49" descr="u=4231639241,3272538031&amp;fm=26&amp;gp=0"/>
          <p:cNvPicPr/>
          <p:nvPr/>
        </p:nvPicPr>
        <p:blipFill>
          <a:blip r:embed="rId17">
            <a:clrChange>
              <a:clrFrom>
                <a:srgbClr val="FFFFFF">
                  <a:alpha val="100000"/>
                </a:srgbClr>
              </a:clrFrom>
              <a:clrTo>
                <a:srgbClr val="FFFFFF">
                  <a:alpha val="100000"/>
                  <a:alpha val="0"/>
                </a:srgbClr>
              </a:clrTo>
            </a:clrChange>
          </a:blip>
          <a:stretch>
            <a:fillRect/>
          </a:stretch>
        </p:blipFill>
        <p:spPr>
          <a:xfrm>
            <a:off x="5808980" y="2214245"/>
            <a:ext cx="4068000" cy="1512000"/>
          </a:xfrm>
          <a:prstGeom prst="rect">
            <a:avLst/>
          </a:prstGeom>
        </p:spPr>
      </p:pic>
      <p:sp>
        <p:nvSpPr>
          <p:cNvPr id="51" name="右箭头 50"/>
          <p:cNvSpPr/>
          <p:nvPr/>
        </p:nvSpPr>
        <p:spPr>
          <a:xfrm>
            <a:off x="8091805" y="1471930"/>
            <a:ext cx="846455" cy="83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4962525" y="2936875"/>
            <a:ext cx="846455" cy="8318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54" name="右箭头 53"/>
          <p:cNvSpPr/>
          <p:nvPr/>
        </p:nvSpPr>
        <p:spPr>
          <a:xfrm>
            <a:off x="8162290" y="4276090"/>
            <a:ext cx="846455" cy="83185"/>
          </a:xfrm>
          <a:prstGeom prst="rightArrow">
            <a:avLst/>
          </a:prstGeom>
          <a:gradFill>
            <a:gsLst>
              <a:gs pos="0">
                <a:srgbClr val="14CD68"/>
              </a:gs>
              <a:gs pos="100000">
                <a:srgbClr val="035C7D"/>
              </a:gs>
            </a:gsLst>
            <a:lin ang="5400000" scaled="0"/>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特征工程：特征选择</a:t>
            </a:r>
          </a:p>
        </p:txBody>
      </p:sp>
      <p:sp>
        <p:nvSpPr>
          <p:cNvPr id="8" name="矩形 7"/>
          <p:cNvSpPr/>
          <p:nvPr/>
        </p:nvSpPr>
        <p:spPr>
          <a:xfrm>
            <a:off x="0" y="5735320"/>
            <a:ext cx="12192000" cy="11544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800" kern="100" dirty="0">
              <a:effectLst/>
              <a:latin typeface="等线" panose="02010600030101010101" pitchFamily="2" charset="-122"/>
              <a:ea typeface="等线" panose="02010600030101010101" pitchFamily="2" charset="-122"/>
              <a:cs typeface="Times New Roman" panose="02020503050405090304" pitchFamily="18" charset="0"/>
            </a:endParaRPr>
          </a:p>
        </p:txBody>
      </p:sp>
      <p:sp>
        <p:nvSpPr>
          <p:cNvPr id="41" name="文本框 40"/>
          <p:cNvSpPr txBox="1"/>
          <p:nvPr/>
        </p:nvSpPr>
        <p:spPr>
          <a:xfrm>
            <a:off x="245745" y="1719580"/>
            <a:ext cx="2896235" cy="755650"/>
          </a:xfrm>
          <a:prstGeom prst="rect">
            <a:avLst/>
          </a:prstGeom>
          <a:noFill/>
        </p:spPr>
        <p:txBody>
          <a:bodyPr wrap="square" rtlCol="0">
            <a:spAutoFit/>
          </a:bodyPr>
          <a:lstStyle/>
          <a:p>
            <a:pPr indent="0" algn="l" fontAlgn="auto">
              <a:lnSpc>
                <a:spcPct val="120000"/>
              </a:lnSpc>
            </a:pP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方差过滤</a:t>
            </a:r>
          </a:p>
          <a:p>
            <a:pPr indent="0" algn="l" fontAlgn="auto">
              <a:lnSpc>
                <a:spcPct val="120000"/>
              </a:lnSpc>
            </a:pP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基于统计相关性的过滤 </a:t>
            </a:r>
          </a:p>
        </p:txBody>
      </p:sp>
      <p:sp>
        <p:nvSpPr>
          <p:cNvPr id="42" name="文本框 41"/>
          <p:cNvSpPr txBox="1"/>
          <p:nvPr/>
        </p:nvSpPr>
        <p:spPr>
          <a:xfrm>
            <a:off x="5073015" y="1719580"/>
            <a:ext cx="2513330" cy="755650"/>
          </a:xfrm>
          <a:prstGeom prst="rect">
            <a:avLst/>
          </a:prstGeom>
          <a:noFill/>
        </p:spPr>
        <p:txBody>
          <a:bodyPr wrap="square" rtlCol="0">
            <a:spAutoFit/>
          </a:bodyPr>
          <a:lstStyle/>
          <a:p>
            <a:pPr fontAlgn="auto">
              <a:lnSpc>
                <a:spcPct val="120000"/>
              </a:lnSpc>
            </a:pPr>
            <a:r>
              <a:rPr lang="en-US" sz="1800">
                <a:latin typeface="微软雅黑" charset="0"/>
                <a:ea typeface="微软雅黑" charset="0"/>
                <a:cs typeface="微软雅黑" charset="0"/>
              </a:rPr>
              <a:t>·</a:t>
            </a:r>
            <a:r>
              <a:rPr lang="zh-CN" altLang="en-US" sz="1800">
                <a:latin typeface="微软雅黑" charset="0"/>
                <a:ea typeface="微软雅黑" charset="0"/>
                <a:cs typeface="微软雅黑" charset="0"/>
              </a:rPr>
              <a:t>逐步回归</a:t>
            </a:r>
          </a:p>
          <a:p>
            <a:pPr fontAlgn="auto">
              <a:lnSpc>
                <a:spcPct val="120000"/>
              </a:lnSpc>
            </a:pP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向前选择、向后选择</a:t>
            </a:r>
          </a:p>
        </p:txBody>
      </p:sp>
      <p:sp>
        <p:nvSpPr>
          <p:cNvPr id="43" name="文本框 42"/>
          <p:cNvSpPr txBox="1"/>
          <p:nvPr/>
        </p:nvSpPr>
        <p:spPr>
          <a:xfrm>
            <a:off x="9110980" y="1719580"/>
            <a:ext cx="2291715" cy="755650"/>
          </a:xfrm>
          <a:prstGeom prst="rect">
            <a:avLst/>
          </a:prstGeom>
          <a:noFill/>
        </p:spPr>
        <p:txBody>
          <a:bodyPr wrap="square" rtlCol="0">
            <a:spAutoFit/>
          </a:bodyPr>
          <a:lstStyle/>
          <a:p>
            <a:pPr fontAlgn="auto">
              <a:lnSpc>
                <a:spcPct val="120000"/>
              </a:lnSpc>
            </a:pPr>
            <a:r>
              <a:rPr lang="en-US" sz="1800">
                <a:latin typeface="微软雅黑" charset="0"/>
                <a:ea typeface="微软雅黑" charset="0"/>
                <a:cs typeface="微软雅黑" charset="0"/>
              </a:rPr>
              <a:t>·Lasso</a:t>
            </a:r>
            <a:r>
              <a:rPr lang="zh-CN" altLang="en-US" sz="1800">
                <a:latin typeface="微软雅黑" charset="0"/>
                <a:ea typeface="微软雅黑" charset="0"/>
                <a:cs typeface="微软雅黑" charset="0"/>
              </a:rPr>
              <a:t>、</a:t>
            </a:r>
            <a:r>
              <a:rPr lang="en-US" altLang="zh-CN" sz="1800">
                <a:latin typeface="微软雅黑" charset="0"/>
                <a:ea typeface="微软雅黑" charset="0"/>
                <a:cs typeface="微软雅黑" charset="0"/>
              </a:rPr>
              <a:t>Ridge</a:t>
            </a:r>
            <a:r>
              <a:rPr lang="zh-CN" altLang="en-US" sz="1800">
                <a:latin typeface="微软雅黑" charset="0"/>
                <a:ea typeface="微软雅黑" charset="0"/>
                <a:cs typeface="微软雅黑" charset="0"/>
              </a:rPr>
              <a:t>、</a:t>
            </a:r>
            <a:endParaRPr lang="en-US" altLang="zh-CN" sz="1800">
              <a:latin typeface="微软雅黑" charset="0"/>
              <a:ea typeface="微软雅黑" charset="0"/>
              <a:cs typeface="微软雅黑" charset="0"/>
            </a:endParaRPr>
          </a:p>
          <a:p>
            <a:pPr fontAlgn="auto">
              <a:lnSpc>
                <a:spcPct val="120000"/>
              </a:lnSpc>
            </a:pPr>
            <a:r>
              <a:rPr lang="en-US" altLang="zh-CN" sz="1800">
                <a:latin typeface="微软雅黑" charset="0"/>
                <a:ea typeface="微软雅黑" charset="0"/>
                <a:cs typeface="微软雅黑" charset="0"/>
              </a:rPr>
              <a:t>   RandomForest</a:t>
            </a:r>
          </a:p>
        </p:txBody>
      </p:sp>
      <p:sp>
        <p:nvSpPr>
          <p:cNvPr id="47" name="文本框 46"/>
          <p:cNvSpPr txBox="1"/>
          <p:nvPr/>
        </p:nvSpPr>
        <p:spPr>
          <a:xfrm>
            <a:off x="245745" y="5851525"/>
            <a:ext cx="11700510" cy="922020"/>
          </a:xfrm>
          <a:prstGeom prst="rect">
            <a:avLst/>
          </a:prstGeom>
          <a:noFill/>
        </p:spPr>
        <p:txBody>
          <a:bodyPr wrap="square" rtlCol="0">
            <a:spAutoFit/>
          </a:bodyPr>
          <a:lstStyle/>
          <a:p>
            <a:pPr fontAlgn="auto">
              <a:lnSpc>
                <a:spcPct val="150000"/>
              </a:lnSpc>
            </a:pPr>
            <a:r>
              <a:rPr lang="en-US" altLang="zh-CN">
                <a:solidFill>
                  <a:schemeClr val="bg1"/>
                </a:solidFill>
              </a:rPr>
              <a:t>  </a:t>
            </a:r>
            <a:r>
              <a:rPr lang="zh-CN" altLang="en-US">
                <a:solidFill>
                  <a:schemeClr val="bg1"/>
                </a:solidFill>
              </a:rPr>
              <a:t>将高维空间的样本通过映射或变换的方式转换到低维空间，达到降维的目的，再通过特征选取删选掉冗余和不相关的特征来进一步降维。</a:t>
            </a:r>
          </a:p>
        </p:txBody>
      </p:sp>
      <p:cxnSp>
        <p:nvCxnSpPr>
          <p:cNvPr id="3" name="直接连接符 2"/>
          <p:cNvCxnSpPr/>
          <p:nvPr>
            <p:custDataLst>
              <p:tags r:id="rId1"/>
            </p:custDataLst>
          </p:nvPr>
        </p:nvCxnSpPr>
        <p:spPr>
          <a:xfrm flipH="1">
            <a:off x="1682115" y="624840"/>
            <a:ext cx="4335780" cy="350520"/>
          </a:xfrm>
          <a:prstGeom prst="line">
            <a:avLst/>
          </a:prstGeom>
          <a:ln>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cxnSp>
        <p:nvCxnSpPr>
          <p:cNvPr id="4" name="直接连接符 3"/>
          <p:cNvCxnSpPr>
            <a:cxnSpLocks/>
            <a:endCxn id="9" idx="0"/>
          </p:cNvCxnSpPr>
          <p:nvPr>
            <p:custDataLst>
              <p:tags r:id="rId2"/>
            </p:custDataLst>
          </p:nvPr>
        </p:nvCxnSpPr>
        <p:spPr>
          <a:xfrm>
            <a:off x="6041390" y="624840"/>
            <a:ext cx="4215580" cy="350520"/>
          </a:xfrm>
          <a:prstGeom prst="line">
            <a:avLst/>
          </a:prstGeom>
          <a:ln>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cxnSp>
        <p:nvCxnSpPr>
          <p:cNvPr id="15" name="直接连接符 14"/>
          <p:cNvCxnSpPr>
            <a:cxnSpLocks/>
            <a:endCxn id="7" idx="0"/>
          </p:cNvCxnSpPr>
          <p:nvPr>
            <p:custDataLst>
              <p:tags r:id="rId3"/>
            </p:custDataLst>
          </p:nvPr>
        </p:nvCxnSpPr>
        <p:spPr>
          <a:xfrm>
            <a:off x="6041390" y="636905"/>
            <a:ext cx="3625" cy="338455"/>
          </a:xfrm>
          <a:prstGeom prst="line">
            <a:avLst/>
          </a:prstGeom>
          <a:ln>
            <a:solidFill>
              <a:sysClr val="window" lastClr="FFFFFF">
                <a:lumMod val="65000"/>
              </a:sysClr>
            </a:solidFill>
          </a:ln>
        </p:spPr>
        <p:style>
          <a:lnRef idx="1">
            <a:srgbClr val="1F74AD"/>
          </a:lnRef>
          <a:fillRef idx="0">
            <a:srgbClr val="1F74AD"/>
          </a:fillRef>
          <a:effectRef idx="0">
            <a:srgbClr val="1F74AD"/>
          </a:effectRef>
          <a:fontRef idx="minor">
            <a:srgbClr val="000000"/>
          </a:fontRef>
        </p:style>
      </p:cxnSp>
      <p:sp>
        <p:nvSpPr>
          <p:cNvPr id="6" name="圆角矩形 5"/>
          <p:cNvSpPr/>
          <p:nvPr>
            <p:custDataLst>
              <p:tags r:id="rId4"/>
            </p:custDataLst>
          </p:nvPr>
        </p:nvSpPr>
        <p:spPr>
          <a:xfrm>
            <a:off x="709930" y="975359"/>
            <a:ext cx="1944000" cy="479523"/>
          </a:xfrm>
          <a:prstGeom prst="round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40000"/>
              </a:lnSpc>
            </a:pPr>
            <a:r>
              <a:rPr lang="en-US" altLang="zh-CN" sz="2400">
                <a:latin typeface="微软雅黑" charset="-122"/>
                <a:ea typeface="微软雅黑" charset="-122"/>
                <a:sym typeface="Arial" panose="020B0604020202090204" pitchFamily="34" charset="0"/>
              </a:rPr>
              <a:t>Filter</a:t>
            </a:r>
          </a:p>
        </p:txBody>
      </p:sp>
      <p:sp>
        <p:nvSpPr>
          <p:cNvPr id="7" name="圆角矩形 6"/>
          <p:cNvSpPr/>
          <p:nvPr>
            <p:custDataLst>
              <p:tags r:id="rId5"/>
            </p:custDataLst>
          </p:nvPr>
        </p:nvSpPr>
        <p:spPr>
          <a:xfrm>
            <a:off x="5073015" y="975360"/>
            <a:ext cx="1944000" cy="479522"/>
          </a:xfrm>
          <a:prstGeom prst="round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40000"/>
              </a:lnSpc>
            </a:pPr>
            <a:r>
              <a:rPr lang="en-US" altLang="zh-CN" sz="2400" dirty="0">
                <a:latin typeface="微软雅黑" charset="-122"/>
                <a:ea typeface="微软雅黑" charset="-122"/>
                <a:sym typeface="Arial" panose="020B0604020202090204" pitchFamily="34" charset="0"/>
              </a:rPr>
              <a:t>Wrapper</a:t>
            </a:r>
          </a:p>
        </p:txBody>
      </p:sp>
      <p:sp>
        <p:nvSpPr>
          <p:cNvPr id="9" name="圆角矩形 8"/>
          <p:cNvSpPr/>
          <p:nvPr>
            <p:custDataLst>
              <p:tags r:id="rId6"/>
            </p:custDataLst>
          </p:nvPr>
        </p:nvSpPr>
        <p:spPr>
          <a:xfrm>
            <a:off x="9284970" y="975360"/>
            <a:ext cx="1944000" cy="479522"/>
          </a:xfrm>
          <a:prstGeom prst="roundRect">
            <a:avLst/>
          </a:prstGeom>
          <a:solidFill>
            <a:schemeClr val="accent5">
              <a:lumMod val="50000"/>
            </a:scheme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40000"/>
              </a:lnSpc>
            </a:pPr>
            <a:r>
              <a:rPr lang="en-US" altLang="zh-CN" sz="2400" dirty="0">
                <a:latin typeface="微软雅黑" charset="-122"/>
                <a:ea typeface="微软雅黑" charset="-122"/>
                <a:sym typeface="Arial" panose="020B0604020202090204" pitchFamily="34" charset="0"/>
              </a:rPr>
              <a:t>Embedded</a:t>
            </a:r>
          </a:p>
        </p:txBody>
      </p:sp>
      <p:pic>
        <p:nvPicPr>
          <p:cNvPr id="10" name="图片 9" descr="Chi-square_distributionCDF-English"/>
          <p:cNvPicPr/>
          <p:nvPr/>
        </p:nvPicPr>
        <p:blipFill>
          <a:blip r:embed="rId9"/>
          <a:stretch>
            <a:fillRect/>
          </a:stretch>
        </p:blipFill>
        <p:spPr>
          <a:xfrm>
            <a:off x="455930" y="3335655"/>
            <a:ext cx="2376000" cy="2304000"/>
          </a:xfrm>
          <a:prstGeom prst="rect">
            <a:avLst/>
          </a:prstGeom>
        </p:spPr>
      </p:pic>
      <p:pic>
        <p:nvPicPr>
          <p:cNvPr id="11" name="图片 10" descr="aHR0cHM6Ly9naXRlZS5jb20vbHVvaGVueXVlamkvYXJ0aWNsZV9waWN0dXJlX3dhcmVob3VzZS9yYXcvbWFzdGVyL0NTRE4vJTVCJUU2JTlDJUJBJUU1JTk5JUE4JUU1JUFEJUE2JUU0JUI5JUEwJTVEJTIwJUU3JTg5JUI5JUU1JUJFJTgxJUU5JTgwJTg5JUU2JThCJUE5JUU3JUFDJTk0JUU4JUFFJUIwMy0lRTklODAl"/>
          <p:cNvPicPr/>
          <p:nvPr/>
        </p:nvPicPr>
        <p:blipFill>
          <a:blip r:embed="rId10"/>
          <a:stretch>
            <a:fillRect/>
          </a:stretch>
        </p:blipFill>
        <p:spPr>
          <a:xfrm>
            <a:off x="4818380" y="3195320"/>
            <a:ext cx="2556000" cy="2340000"/>
          </a:xfrm>
          <a:prstGeom prst="rect">
            <a:avLst/>
          </a:prstGeom>
        </p:spPr>
      </p:pic>
      <p:pic>
        <p:nvPicPr>
          <p:cNvPr id="12" name="图片 11" descr="maxresdefault"/>
          <p:cNvPicPr/>
          <p:nvPr/>
        </p:nvPicPr>
        <p:blipFill>
          <a:blip r:embed="rId11"/>
          <a:stretch>
            <a:fillRect/>
          </a:stretch>
        </p:blipFill>
        <p:spPr>
          <a:xfrm>
            <a:off x="8726805" y="3195320"/>
            <a:ext cx="3060000" cy="2412000"/>
          </a:xfrm>
          <a:prstGeom prst="rect">
            <a:avLst/>
          </a:prstGeom>
        </p:spPr>
      </p:pic>
      <p:sp>
        <p:nvSpPr>
          <p:cNvPr id="13" name="下箭头 12"/>
          <p:cNvSpPr/>
          <p:nvPr/>
        </p:nvSpPr>
        <p:spPr>
          <a:xfrm>
            <a:off x="1606550" y="2753995"/>
            <a:ext cx="75565" cy="369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081395" y="2825750"/>
            <a:ext cx="75565" cy="36957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下箭头 15"/>
          <p:cNvSpPr/>
          <p:nvPr/>
        </p:nvSpPr>
        <p:spPr>
          <a:xfrm>
            <a:off x="10181590" y="2825750"/>
            <a:ext cx="75565" cy="369570"/>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17" name="椭圆 16"/>
          <p:cNvSpPr/>
          <p:nvPr/>
        </p:nvSpPr>
        <p:spPr>
          <a:xfrm>
            <a:off x="6005830" y="59436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恶意程序分类</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恶意程序的传统分类方法包括静态检测技术</a:t>
            </a:r>
            <a:r>
              <a:rPr lang="zh-CN" altLang="en-US" kern="100" dirty="0">
                <a:latin typeface="等线" panose="02010600030101010101" pitchFamily="2" charset="-122"/>
                <a:ea typeface="等线" panose="02010600030101010101" pitchFamily="2" charset="-122"/>
                <a:cs typeface="Times New Roman" panose="02020603050405020304" pitchFamily="18" charset="0"/>
              </a:rPr>
              <a:t>和</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动态检测技术两大类。</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基于机器学习的恶意程序分类方法包括根据恶意程序的恶意特征</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对恶意程序进行分类的方法和将</a:t>
            </a:r>
            <a:r>
              <a:rPr lang="zh-CN" altLang="en-US" kern="100" dirty="0">
                <a:latin typeface="等线" panose="02010600030101010101" pitchFamily="2" charset="-122"/>
                <a:ea typeface="等线" panose="02010600030101010101" pitchFamily="2" charset="-122"/>
                <a:cs typeface="Times New Roman" panose="02020603050405020304" pitchFamily="18" charset="0"/>
                <a:sym typeface="+mn-ea"/>
              </a:rPr>
              <a:t>恶意</a:t>
            </a:r>
            <a:r>
              <a:rPr lang="zh-CN" altLang="en-US" kern="100" dirty="0">
                <a:latin typeface="等线" panose="02010600030101010101" pitchFamily="2" charset="-122"/>
                <a:ea typeface="等线" panose="02010600030101010101" pitchFamily="2" charset="-122"/>
                <a:cs typeface="Times New Roman" panose="02020603050405020304" pitchFamily="18" charset="0"/>
              </a:rPr>
              <a:t>程序代码转化为</a:t>
            </a:r>
            <a:r>
              <a:rPr lang="zh-CN" altLang="en-US" kern="100" dirty="0">
                <a:latin typeface="等线" panose="02010600030101010101" pitchFamily="2" charset="-122"/>
                <a:ea typeface="等线" panose="02010600030101010101" pitchFamily="2" charset="-122"/>
                <a:cs typeface="Times New Roman" panose="02020603050405020304" pitchFamily="18" charset="0"/>
                <a:sym typeface="+mn-ea"/>
              </a:rPr>
              <a:t>恶意</a:t>
            </a:r>
            <a:r>
              <a:rPr lang="zh-CN" altLang="en-US" kern="100" dirty="0">
                <a:latin typeface="等线" panose="02010600030101010101" pitchFamily="2" charset="-122"/>
                <a:ea typeface="等线" panose="02010600030101010101" pitchFamily="2" charset="-122"/>
                <a:cs typeface="Times New Roman" panose="02020603050405020304" pitchFamily="18" charset="0"/>
              </a:rPr>
              <a:t>代码特征图，然后对代码特征图进行分类的方法。</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3" name="图片 22"/>
          <p:cNvPicPr>
            <a:picLocks noChangeAspect="1"/>
          </p:cNvPicPr>
          <p:nvPr/>
        </p:nvPicPr>
        <p:blipFill>
          <a:blip r:embed="rId10"/>
          <a:stretch>
            <a:fillRect/>
          </a:stretch>
        </p:blipFill>
        <p:spPr>
          <a:xfrm>
            <a:off x="7706232" y="3477791"/>
            <a:ext cx="3951041" cy="1117016"/>
          </a:xfrm>
          <a:prstGeom prst="rect">
            <a:avLst/>
          </a:prstGeom>
        </p:spPr>
      </p:pic>
      <p:pic>
        <p:nvPicPr>
          <p:cNvPr id="24" name="图片 23"/>
          <p:cNvPicPr>
            <a:picLocks noChangeAspect="1"/>
          </p:cNvPicPr>
          <p:nvPr/>
        </p:nvPicPr>
        <p:blipFill>
          <a:blip r:embed="rId11"/>
          <a:stretch>
            <a:fillRect/>
          </a:stretch>
        </p:blipFill>
        <p:spPr>
          <a:xfrm>
            <a:off x="8546631" y="4861118"/>
            <a:ext cx="2247856" cy="148993"/>
          </a:xfrm>
          <a:prstGeom prst="rect">
            <a:avLst/>
          </a:prstGeom>
        </p:spPr>
      </p:pic>
      <p:pic>
        <p:nvPicPr>
          <p:cNvPr id="15" name="图片 14"/>
          <p:cNvPicPr>
            <a:picLocks noChangeAspect="1"/>
          </p:cNvPicPr>
          <p:nvPr/>
        </p:nvPicPr>
        <p:blipFill>
          <a:blip r:embed="rId12"/>
          <a:stretch>
            <a:fillRect/>
          </a:stretch>
        </p:blipFill>
        <p:spPr>
          <a:xfrm>
            <a:off x="7694208" y="925401"/>
            <a:ext cx="3952702" cy="1974461"/>
          </a:xfrm>
          <a:prstGeom prst="rect">
            <a:avLst/>
          </a:prstGeom>
        </p:spPr>
      </p:pic>
      <p:pic>
        <p:nvPicPr>
          <p:cNvPr id="18" name="图片 17"/>
          <p:cNvPicPr>
            <a:picLocks noChangeAspect="1"/>
          </p:cNvPicPr>
          <p:nvPr/>
        </p:nvPicPr>
        <p:blipFill>
          <a:blip r:embed="rId13"/>
          <a:stretch>
            <a:fillRect/>
          </a:stretch>
        </p:blipFill>
        <p:spPr>
          <a:xfrm>
            <a:off x="9302341" y="3032825"/>
            <a:ext cx="758825" cy="191331"/>
          </a:xfrm>
          <a:prstGeom prst="rect">
            <a:avLst/>
          </a:prstGeom>
        </p:spPr>
      </p:pic>
      <p:sp>
        <p:nvSpPr>
          <p:cNvPr id="2" name="Text Placeholder 17">
            <a:extLst>
              <a:ext uri="{FF2B5EF4-FFF2-40B4-BE49-F238E27FC236}">
                <a16:creationId xmlns:a16="http://schemas.microsoft.com/office/drawing/2014/main" id="{D66C6735-F249-4508-8FF1-711DDF49A489}"/>
              </a:ext>
            </a:extLst>
          </p:cNvPr>
          <p:cNvSpPr txBox="1"/>
          <p:nvPr>
            <p:custDataLst>
              <p:tags r:id="rId1"/>
            </p:custDataLst>
          </p:nvPr>
        </p:nvSpPr>
        <p:spPr>
          <a:xfrm>
            <a:off x="174220" y="1559538"/>
            <a:ext cx="1623695" cy="460375"/>
          </a:xfrm>
          <a:prstGeom prst="rect">
            <a:avLst/>
          </a:prstGeom>
          <a:noFill/>
        </p:spPr>
        <p:txBody>
          <a:bodyPr wrap="square" rtlCol="0" anchor="b" anchorCtr="0">
            <a:normAutofit fontScale="75000" lnSpcReduction="200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lang="zh-CN" altLang="en-US" sz="2000" spc="300" dirty="0">
                <a:solidFill>
                  <a:srgbClr val="1F74AD"/>
                </a:solidFill>
                <a:latin typeface="Arial" panose="020B0604020202090204" pitchFamily="34" charset="0"/>
                <a:sym typeface="Arial" panose="020B0604020202090204" pitchFamily="34" charset="0"/>
              </a:rPr>
              <a:t>传统分类方法</a:t>
            </a:r>
            <a:endParaRPr kumimoji="0" lang="zh-CN" altLang="en-US" sz="20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
        <p:nvSpPr>
          <p:cNvPr id="29" name="矩形 28">
            <a:extLst>
              <a:ext uri="{FF2B5EF4-FFF2-40B4-BE49-F238E27FC236}">
                <a16:creationId xmlns:a16="http://schemas.microsoft.com/office/drawing/2014/main" id="{16973012-D75A-4D11-972B-91FBE627EF2A}"/>
              </a:ext>
            </a:extLst>
          </p:cNvPr>
          <p:cNvSpPr/>
          <p:nvPr>
            <p:custDataLst>
              <p:tags r:id="rId2"/>
            </p:custDataLst>
          </p:nvPr>
        </p:nvSpPr>
        <p:spPr>
          <a:xfrm>
            <a:off x="1797915" y="1165267"/>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30" name="TextBox 48">
            <a:extLst>
              <a:ext uri="{FF2B5EF4-FFF2-40B4-BE49-F238E27FC236}">
                <a16:creationId xmlns:a16="http://schemas.microsoft.com/office/drawing/2014/main" id="{86ADC8E8-209E-4C5A-9CF5-495F41E5C445}"/>
              </a:ext>
            </a:extLst>
          </p:cNvPr>
          <p:cNvSpPr txBox="1"/>
          <p:nvPr>
            <p:custDataLst>
              <p:tags r:id="rId3"/>
            </p:custDataLst>
          </p:nvPr>
        </p:nvSpPr>
        <p:spPr>
          <a:xfrm>
            <a:off x="1855698" y="1141739"/>
            <a:ext cx="5385435" cy="1270635"/>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zh-CN" altLang="en-US" sz="1200" dirty="0">
                <a:solidFill>
                  <a:schemeClr val="tx1"/>
                </a:solidFill>
                <a:latin typeface="微软雅黑" charset="0"/>
                <a:ea typeface="微软雅黑" charset="0"/>
                <a:cs typeface="微软雅黑" charset="0"/>
                <a:sym typeface="+mn-ea"/>
              </a:rPr>
              <a:t>静态检测技术：扫描源程序或者二进制代码，直接分析被检测程序特征；</a:t>
            </a:r>
            <a:endParaRPr lang="en-US" altLang="zh-CN" sz="1200" dirty="0">
              <a:solidFill>
                <a:schemeClr val="tx1"/>
              </a:solidFill>
              <a:latin typeface="微软雅黑" charset="0"/>
              <a:ea typeface="微软雅黑" charset="0"/>
              <a:cs typeface="微软雅黑" charset="0"/>
              <a:sym typeface="+mn-ea"/>
            </a:endParaRPr>
          </a:p>
          <a:p>
            <a:pPr fontAlgn="auto">
              <a:lnSpc>
                <a:spcPct val="125000"/>
              </a:lnSpc>
            </a:pPr>
            <a:r>
              <a:rPr kumimoji="0" lang="zh-CN" altLang="en-US" sz="1200"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mn-ea"/>
              </a:rPr>
              <a:t>动态</a:t>
            </a:r>
            <a:r>
              <a:rPr lang="zh-CN" altLang="en-US" sz="1200" dirty="0">
                <a:solidFill>
                  <a:schemeClr val="tx1"/>
                </a:solidFill>
                <a:latin typeface="微软雅黑" charset="0"/>
                <a:ea typeface="微软雅黑" charset="0"/>
                <a:cs typeface="微软雅黑" charset="0"/>
                <a:sym typeface="+mn-ea"/>
              </a:rPr>
              <a:t>检测技术：利用检测程序执行期间或者执行后的恶意行为分析被检测程序特征。</a:t>
            </a:r>
            <a:endParaRPr kumimoji="0" lang="zh-CN" altLang="en-US"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31" name="直接连接符 30">
            <a:extLst>
              <a:ext uri="{FF2B5EF4-FFF2-40B4-BE49-F238E27FC236}">
                <a16:creationId xmlns:a16="http://schemas.microsoft.com/office/drawing/2014/main" id="{EC7B13FB-D3DF-4AB0-947B-B7EAEC7A63B7}"/>
              </a:ext>
            </a:extLst>
          </p:cNvPr>
          <p:cNvCxnSpPr/>
          <p:nvPr>
            <p:custDataLst>
              <p:tags r:id="rId4"/>
            </p:custDataLst>
          </p:nvPr>
        </p:nvCxnSpPr>
        <p:spPr>
          <a:xfrm>
            <a:off x="1797915" y="1467435"/>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
        <p:nvSpPr>
          <p:cNvPr id="36" name="Text Placeholder 17">
            <a:extLst>
              <a:ext uri="{FF2B5EF4-FFF2-40B4-BE49-F238E27FC236}">
                <a16:creationId xmlns:a16="http://schemas.microsoft.com/office/drawing/2014/main" id="{A0E0E911-5014-44A2-A869-757A61EF30A7}"/>
              </a:ext>
            </a:extLst>
          </p:cNvPr>
          <p:cNvSpPr txBox="1"/>
          <p:nvPr>
            <p:custDataLst>
              <p:tags r:id="rId5"/>
            </p:custDataLst>
          </p:nvPr>
        </p:nvSpPr>
        <p:spPr>
          <a:xfrm>
            <a:off x="179510" y="3795253"/>
            <a:ext cx="1623695" cy="460375"/>
          </a:xfrm>
          <a:prstGeom prst="rect">
            <a:avLst/>
          </a:prstGeom>
          <a:noFill/>
        </p:spPr>
        <p:txBody>
          <a:bodyPr wrap="square" rtlCol="0" anchor="b" anchorCtr="0">
            <a:noAutofit/>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lang="zh-CN" altLang="en-US" sz="1500" spc="300" dirty="0">
                <a:solidFill>
                  <a:srgbClr val="1F74AD"/>
                </a:solidFill>
                <a:latin typeface="Arial" panose="020B0604020202090204" pitchFamily="34" charset="0"/>
                <a:sym typeface="Arial" panose="020B0604020202090204" pitchFamily="34" charset="0"/>
              </a:rPr>
              <a:t>机器学习</a:t>
            </a:r>
            <a:endParaRPr lang="en-US" altLang="zh-CN" sz="1500" spc="300" dirty="0">
              <a:solidFill>
                <a:srgbClr val="1F74AD"/>
              </a:solidFill>
              <a:latin typeface="Arial" panose="020B0604020202090204" pitchFamily="34" charset="0"/>
              <a:sym typeface="Arial" panose="020B0604020202090204" pitchFamily="34" charset="0"/>
            </a:endParaRPr>
          </a:p>
          <a:p>
            <a:pPr marL="0" marR="0" lvl="0" indent="0" algn="ctr" defTabSz="914400" rtl="0" eaLnBrk="1" fontAlgn="auto" latinLnBrk="0" hangingPunct="1">
              <a:lnSpc>
                <a:spcPct val="120000"/>
              </a:lnSpc>
              <a:buClrTx/>
              <a:buSzTx/>
              <a:buFontTx/>
              <a:buNone/>
            </a:pPr>
            <a:r>
              <a:rPr lang="zh-CN" altLang="en-US" sz="1500" spc="300" dirty="0">
                <a:solidFill>
                  <a:srgbClr val="1F74AD"/>
                </a:solidFill>
                <a:latin typeface="Arial" panose="020B0604020202090204" pitchFamily="34" charset="0"/>
                <a:sym typeface="Arial" panose="020B0604020202090204" pitchFamily="34" charset="0"/>
              </a:rPr>
              <a:t>分类方法</a:t>
            </a:r>
            <a:endParaRPr kumimoji="0" lang="zh-CN" altLang="en-US" sz="15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
        <p:nvSpPr>
          <p:cNvPr id="37" name="矩形 36">
            <a:extLst>
              <a:ext uri="{FF2B5EF4-FFF2-40B4-BE49-F238E27FC236}">
                <a16:creationId xmlns:a16="http://schemas.microsoft.com/office/drawing/2014/main" id="{0F3ECF67-98CF-4455-9066-ED957F1B419E}"/>
              </a:ext>
            </a:extLst>
          </p:cNvPr>
          <p:cNvSpPr/>
          <p:nvPr>
            <p:custDataLst>
              <p:tags r:id="rId6"/>
            </p:custDataLst>
          </p:nvPr>
        </p:nvSpPr>
        <p:spPr>
          <a:xfrm>
            <a:off x="1803205" y="3400982"/>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38" name="TextBox 48">
            <a:extLst>
              <a:ext uri="{FF2B5EF4-FFF2-40B4-BE49-F238E27FC236}">
                <a16:creationId xmlns:a16="http://schemas.microsoft.com/office/drawing/2014/main" id="{FBF674AA-7F82-4616-89D8-A86794B8678B}"/>
              </a:ext>
            </a:extLst>
          </p:cNvPr>
          <p:cNvSpPr txBox="1"/>
          <p:nvPr>
            <p:custDataLst>
              <p:tags r:id="rId7"/>
            </p:custDataLst>
          </p:nvPr>
        </p:nvSpPr>
        <p:spPr>
          <a:xfrm>
            <a:off x="1860988" y="3377454"/>
            <a:ext cx="5385435" cy="1270635"/>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en-US" altLang="zh-CN" sz="1200" dirty="0">
                <a:solidFill>
                  <a:schemeClr val="tx1"/>
                </a:solidFill>
                <a:latin typeface="微软雅黑" charset="0"/>
                <a:ea typeface="微软雅黑" charset="0"/>
                <a:cs typeface="微软雅黑" charset="0"/>
                <a:sym typeface="+mn-ea"/>
              </a:rPr>
              <a:t>1.</a:t>
            </a:r>
            <a:r>
              <a:rPr lang="zh-CN" altLang="en-US" sz="1200" dirty="0">
                <a:solidFill>
                  <a:schemeClr val="tx1"/>
                </a:solidFill>
                <a:latin typeface="微软雅黑" charset="0"/>
                <a:ea typeface="微软雅黑" charset="0"/>
                <a:cs typeface="微软雅黑" charset="0"/>
                <a:sym typeface="+mn-ea"/>
              </a:rPr>
              <a:t>从恶意程序代码中分析得到特征，然后使用机器学习方法根据特征进行分类，如：</a:t>
            </a:r>
            <a:r>
              <a:rPr lang="en-US" altLang="zh-CN" sz="1200" dirty="0">
                <a:solidFill>
                  <a:schemeClr val="tx1"/>
                </a:solidFill>
                <a:latin typeface="微软雅黑" charset="0"/>
                <a:ea typeface="微软雅黑" charset="0"/>
                <a:cs typeface="微软雅黑" charset="0"/>
                <a:sym typeface="+mn-ea"/>
              </a:rPr>
              <a:t>K</a:t>
            </a:r>
            <a:r>
              <a:rPr lang="zh-CN" altLang="en-US" sz="1200" dirty="0">
                <a:solidFill>
                  <a:schemeClr val="tx1"/>
                </a:solidFill>
                <a:latin typeface="微软雅黑" charset="0"/>
                <a:ea typeface="微软雅黑" charset="0"/>
                <a:cs typeface="微软雅黑" charset="0"/>
                <a:sym typeface="+mn-ea"/>
              </a:rPr>
              <a:t>近邻算法，朴素贝叶斯算法、决策树算法等。</a:t>
            </a:r>
            <a:endParaRPr lang="en-US" altLang="zh-CN" sz="1200" dirty="0">
              <a:solidFill>
                <a:schemeClr val="tx1"/>
              </a:solidFill>
              <a:latin typeface="微软雅黑" charset="0"/>
              <a:ea typeface="微软雅黑" charset="0"/>
              <a:cs typeface="微软雅黑" charset="0"/>
              <a:sym typeface="+mn-ea"/>
            </a:endParaRPr>
          </a:p>
          <a:p>
            <a:pPr fontAlgn="auto">
              <a:lnSpc>
                <a:spcPct val="125000"/>
              </a:lnSpc>
            </a:pPr>
            <a:r>
              <a:rPr kumimoji="0" lang="en-US" altLang="zh-CN" sz="1200"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mn-ea"/>
              </a:rPr>
              <a:t>2.</a:t>
            </a:r>
            <a:r>
              <a:rPr kumimoji="0" lang="zh-CN" altLang="en-US" sz="1200"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mn-ea"/>
              </a:rPr>
              <a:t>将恶意程序代码通过一定的方法转换为恶意代码特征图，使用卷积神经网络等模型对恶意程序进行分类。</a:t>
            </a:r>
            <a:endParaRPr kumimoji="0" lang="zh-CN" altLang="en-US"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39" name="直接连接符 38">
            <a:extLst>
              <a:ext uri="{FF2B5EF4-FFF2-40B4-BE49-F238E27FC236}">
                <a16:creationId xmlns:a16="http://schemas.microsoft.com/office/drawing/2014/main" id="{B995593A-C7F1-42DE-B1C6-655127B36596}"/>
              </a:ext>
            </a:extLst>
          </p:cNvPr>
          <p:cNvCxnSpPr/>
          <p:nvPr>
            <p:custDataLst>
              <p:tags r:id="rId8"/>
            </p:custDataLst>
          </p:nvPr>
        </p:nvCxnSpPr>
        <p:spPr>
          <a:xfrm>
            <a:off x="1803205" y="3703150"/>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攻击活动流程</a:t>
            </a:r>
          </a:p>
        </p:txBody>
      </p:sp>
      <p:sp>
        <p:nvSpPr>
          <p:cNvPr id="8" name="矩形 7"/>
          <p:cNvSpPr/>
          <p:nvPr/>
        </p:nvSpPr>
        <p:spPr>
          <a:xfrm>
            <a:off x="0" y="5120639"/>
            <a:ext cx="12192000" cy="17691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r>
              <a:rPr lang="en-US"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Reconnaissance</a:t>
            </a:r>
            <a:r>
              <a:rPr lang="zh-CN"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侦查，充分的社会工程学了解目标。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Weaponization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定向攻击工具的制作。常见的工具交付形态是带有恶意代码的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pdf</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文件或</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office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Delivery</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把攻击工具输送到目标系统上。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攻击者最常用这三种来传送攻击工具，包括邮件附件、网站（挂马）、</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USB</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等移动存储。</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Exploitation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攻击代码在目标系统触发，利用目标系统的应用或操作系统漏洞控制目标。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Installation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远程控制程序的安装。使得攻击者可以长期潜伏在目标系统中。</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Command and Control (C2) </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被攻破的主机一般会与互联网控制器服务器建立一个</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信道，即与</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服务器建立连接。</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Actions on Objectives</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经过前六个过程，攻击者后面主要行为：偷取目标系统的信息，破坏信息的完整性及可用性等。进一步以控制的机器为跳转攻击其它机器，扩大战果。</a:t>
            </a:r>
          </a:p>
        </p:txBody>
      </p:sp>
      <p:pic>
        <p:nvPicPr>
          <p:cNvPr id="9" name="图片 8"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167804" y="754043"/>
            <a:ext cx="7454497" cy="42070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基于恶意程序代码特征图的恶意程序分类</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恶意代码图像化的方法处理恶意代码时无需解析</a:t>
            </a:r>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PE</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文件格式、无需动态执行恶意代码、同时具有较好的对抗能力。</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latin typeface="等线" panose="02010600030101010101" pitchFamily="2" charset="-122"/>
                <a:ea typeface="等线" panose="02010600030101010101" pitchFamily="2" charset="-122"/>
                <a:cs typeface="Times New Roman" panose="02020603050405020304" pitchFamily="18" charset="0"/>
              </a:rPr>
              <a:t>       Andrew</a:t>
            </a:r>
            <a:r>
              <a:rPr lang="zh-CN" altLang="en-US" sz="1600" kern="100" dirty="0">
                <a:latin typeface="等线" panose="02010600030101010101" pitchFamily="2" charset="-122"/>
                <a:ea typeface="等线" panose="02010600030101010101" pitchFamily="2" charset="-122"/>
                <a:cs typeface="Times New Roman" panose="02020603050405020304" pitchFamily="18" charset="0"/>
              </a:rPr>
              <a:t>恶意代码矢量化的方法与</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sym typeface="+mn-ea"/>
              </a:rPr>
              <a:t>恶意代码图像化的方法</a:t>
            </a:r>
            <a:r>
              <a:rPr lang="zh-CN" altLang="en-US" sz="1600" kern="100" dirty="0">
                <a:latin typeface="等线" panose="02010600030101010101" pitchFamily="2" charset="-122"/>
                <a:ea typeface="等线" panose="02010600030101010101" pitchFamily="2" charset="-122"/>
                <a:cs typeface="Times New Roman" panose="02020603050405020304" pitchFamily="18" charset="0"/>
              </a:rPr>
              <a:t>相比具有更好的视觉可解释性。</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恶意代码特征图的分类模型方面，目前大多数方法都是使用卷积神经网络或者根据任务的需要对卷积神经网络进行一定的修改。</a:t>
            </a:r>
          </a:p>
        </p:txBody>
      </p:sp>
      <p:pic>
        <p:nvPicPr>
          <p:cNvPr id="6" name="图片 5"/>
          <p:cNvPicPr>
            <a:picLocks noChangeAspect="1"/>
          </p:cNvPicPr>
          <p:nvPr/>
        </p:nvPicPr>
        <p:blipFill>
          <a:blip r:embed="rId15"/>
          <a:stretch>
            <a:fillRect/>
          </a:stretch>
        </p:blipFill>
        <p:spPr>
          <a:xfrm>
            <a:off x="8008681" y="856358"/>
            <a:ext cx="3906772" cy="891018"/>
          </a:xfrm>
          <a:prstGeom prst="rect">
            <a:avLst/>
          </a:prstGeom>
        </p:spPr>
      </p:pic>
      <p:pic>
        <p:nvPicPr>
          <p:cNvPr id="7" name="图片 6"/>
          <p:cNvPicPr>
            <a:picLocks noChangeAspect="1"/>
          </p:cNvPicPr>
          <p:nvPr/>
        </p:nvPicPr>
        <p:blipFill>
          <a:blip r:embed="rId16"/>
          <a:stretch>
            <a:fillRect/>
          </a:stretch>
        </p:blipFill>
        <p:spPr>
          <a:xfrm>
            <a:off x="9167409" y="1745916"/>
            <a:ext cx="1350222" cy="176665"/>
          </a:xfrm>
          <a:prstGeom prst="rect">
            <a:avLst/>
          </a:prstGeom>
        </p:spPr>
      </p:pic>
      <p:pic>
        <p:nvPicPr>
          <p:cNvPr id="13" name="图片 12"/>
          <p:cNvPicPr>
            <a:picLocks noChangeAspect="1"/>
          </p:cNvPicPr>
          <p:nvPr/>
        </p:nvPicPr>
        <p:blipFill>
          <a:blip r:embed="rId17"/>
          <a:stretch>
            <a:fillRect/>
          </a:stretch>
        </p:blipFill>
        <p:spPr>
          <a:xfrm>
            <a:off x="345802" y="2377851"/>
            <a:ext cx="3906772" cy="1327421"/>
          </a:xfrm>
          <a:prstGeom prst="rect">
            <a:avLst/>
          </a:prstGeom>
        </p:spPr>
      </p:pic>
      <p:pic>
        <p:nvPicPr>
          <p:cNvPr id="15" name="图片 14"/>
          <p:cNvPicPr>
            <a:picLocks noChangeAspect="1"/>
          </p:cNvPicPr>
          <p:nvPr/>
        </p:nvPicPr>
        <p:blipFill>
          <a:blip r:embed="rId18"/>
          <a:stretch>
            <a:fillRect/>
          </a:stretch>
        </p:blipFill>
        <p:spPr>
          <a:xfrm>
            <a:off x="1593848" y="3789808"/>
            <a:ext cx="1410680" cy="160305"/>
          </a:xfrm>
          <a:prstGeom prst="rect">
            <a:avLst/>
          </a:prstGeom>
        </p:spPr>
      </p:pic>
      <p:pic>
        <p:nvPicPr>
          <p:cNvPr id="20" name="图片 19"/>
          <p:cNvPicPr>
            <a:picLocks noChangeAspect="1"/>
          </p:cNvPicPr>
          <p:nvPr/>
        </p:nvPicPr>
        <p:blipFill>
          <a:blip r:embed="rId19"/>
          <a:stretch>
            <a:fillRect/>
          </a:stretch>
        </p:blipFill>
        <p:spPr>
          <a:xfrm>
            <a:off x="8058376" y="3573621"/>
            <a:ext cx="3455670" cy="1717040"/>
          </a:xfrm>
          <a:prstGeom prst="rect">
            <a:avLst/>
          </a:prstGeom>
        </p:spPr>
      </p:pic>
      <p:sp>
        <p:nvSpPr>
          <p:cNvPr id="21" name="Text Placeholder 17">
            <a:extLst>
              <a:ext uri="{FF2B5EF4-FFF2-40B4-BE49-F238E27FC236}">
                <a16:creationId xmlns:a16="http://schemas.microsoft.com/office/drawing/2014/main" id="{019AD507-0626-4771-B380-30F9C5C251E7}"/>
              </a:ext>
            </a:extLst>
          </p:cNvPr>
          <p:cNvSpPr txBox="1"/>
          <p:nvPr>
            <p:custDataLst>
              <p:tags r:id="rId1"/>
            </p:custDataLst>
          </p:nvPr>
        </p:nvSpPr>
        <p:spPr>
          <a:xfrm>
            <a:off x="203111" y="1120681"/>
            <a:ext cx="1623695" cy="741987"/>
          </a:xfrm>
          <a:prstGeom prst="rect">
            <a:avLst/>
          </a:prstGeom>
          <a:noFill/>
        </p:spPr>
        <p:txBody>
          <a:bodyPr wrap="square" rtlCol="0" anchor="b" anchorCtr="0">
            <a:normAutofit fontScale="975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恶意代码</a:t>
            </a:r>
            <a:endParaRPr kumimoji="0" lang="en-US" altLang="zh-CN"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a:p>
            <a:pPr marL="0" marR="0" lvl="0" indent="0" algn="ctr" defTabSz="914400" rtl="0" eaLnBrk="1" fontAlgn="auto" latinLnBrk="0" hangingPunct="1">
              <a:lnSpc>
                <a:spcPct val="120000"/>
              </a:lnSpc>
              <a:buClrTx/>
              <a:buSzTx/>
              <a:buFontTx/>
              <a:buNone/>
            </a:pPr>
            <a:r>
              <a:rPr lang="zh-CN" altLang="en-US" sz="1600" spc="300" dirty="0">
                <a:solidFill>
                  <a:srgbClr val="1F74AD"/>
                </a:solidFill>
                <a:latin typeface="Arial" panose="020B0604020202090204" pitchFamily="34" charset="0"/>
                <a:sym typeface="Arial" panose="020B0604020202090204" pitchFamily="34" charset="0"/>
              </a:rPr>
              <a:t>图像化方法</a:t>
            </a:r>
            <a:endPar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
        <p:nvSpPr>
          <p:cNvPr id="22" name="矩形 21">
            <a:extLst>
              <a:ext uri="{FF2B5EF4-FFF2-40B4-BE49-F238E27FC236}">
                <a16:creationId xmlns:a16="http://schemas.microsoft.com/office/drawing/2014/main" id="{1915537D-BF52-494D-8D0D-3F3CE791A346}"/>
              </a:ext>
            </a:extLst>
          </p:cNvPr>
          <p:cNvSpPr/>
          <p:nvPr>
            <p:custDataLst>
              <p:tags r:id="rId2"/>
            </p:custDataLst>
          </p:nvPr>
        </p:nvSpPr>
        <p:spPr>
          <a:xfrm>
            <a:off x="1797915" y="879886"/>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a:latin typeface="Arial" panose="020B0604020202090204" pitchFamily="34" charset="0"/>
              <a:ea typeface="微软雅黑" charset="-122"/>
              <a:sym typeface="Arial" panose="020B0604020202090204" pitchFamily="34" charset="0"/>
            </a:endParaRPr>
          </a:p>
        </p:txBody>
      </p:sp>
      <p:sp>
        <p:nvSpPr>
          <p:cNvPr id="23" name="TextBox 48">
            <a:extLst>
              <a:ext uri="{FF2B5EF4-FFF2-40B4-BE49-F238E27FC236}">
                <a16:creationId xmlns:a16="http://schemas.microsoft.com/office/drawing/2014/main" id="{C57BB2AE-9471-4DD4-BA6A-F75BCBECA4EA}"/>
              </a:ext>
            </a:extLst>
          </p:cNvPr>
          <p:cNvSpPr txBox="1"/>
          <p:nvPr>
            <p:custDataLst>
              <p:tags r:id="rId3"/>
            </p:custDataLst>
          </p:nvPr>
        </p:nvSpPr>
        <p:spPr>
          <a:xfrm>
            <a:off x="1855698" y="856358"/>
            <a:ext cx="5385435" cy="1270635"/>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zh-CN" altLang="en-US" sz="1200" dirty="0">
                <a:solidFill>
                  <a:schemeClr val="tx1"/>
                </a:solidFill>
                <a:latin typeface="微软雅黑" charset="0"/>
                <a:ea typeface="微软雅黑" charset="0"/>
                <a:cs typeface="微软雅黑" charset="0"/>
                <a:sym typeface="+mn-ea"/>
              </a:rPr>
              <a:t>将恶意代码每</a:t>
            </a:r>
            <a:r>
              <a:rPr lang="en-US" altLang="zh-CN" sz="1200" dirty="0">
                <a:solidFill>
                  <a:schemeClr val="tx1"/>
                </a:solidFill>
                <a:latin typeface="微软雅黑" charset="0"/>
                <a:ea typeface="微软雅黑" charset="0"/>
                <a:cs typeface="微软雅黑" charset="0"/>
                <a:sym typeface="+mn-ea"/>
              </a:rPr>
              <a:t>2</a:t>
            </a:r>
            <a:r>
              <a:rPr lang="zh-CN" altLang="en-US" sz="1200" dirty="0">
                <a:solidFill>
                  <a:schemeClr val="tx1"/>
                </a:solidFill>
                <a:latin typeface="微软雅黑" charset="0"/>
                <a:ea typeface="微软雅黑" charset="0"/>
                <a:cs typeface="微软雅黑" charset="0"/>
                <a:sym typeface="+mn-ea"/>
              </a:rPr>
              <a:t>个十六进制数据转换为一个</a:t>
            </a:r>
            <a:r>
              <a:rPr lang="en-US" altLang="zh-CN" sz="1200" dirty="0">
                <a:solidFill>
                  <a:schemeClr val="tx1"/>
                </a:solidFill>
                <a:latin typeface="微软雅黑" charset="0"/>
                <a:ea typeface="微软雅黑" charset="0"/>
                <a:cs typeface="微软雅黑" charset="0"/>
                <a:sym typeface="+mn-ea"/>
              </a:rPr>
              <a:t>0~255</a:t>
            </a:r>
            <a:r>
              <a:rPr lang="zh-CN" altLang="en-US" sz="1200" dirty="0">
                <a:solidFill>
                  <a:schemeClr val="tx1"/>
                </a:solidFill>
                <a:latin typeface="微软雅黑" charset="0"/>
                <a:ea typeface="微软雅黑" charset="0"/>
                <a:cs typeface="微软雅黑" charset="0"/>
                <a:sym typeface="+mn-ea"/>
              </a:rPr>
              <a:t>的像素值，根据样本大小限制图像宽度，形成一幅灰度图像。</a:t>
            </a:r>
            <a:endParaRPr kumimoji="0" lang="zh-CN" altLang="en-US"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24" name="直接连接符 23">
            <a:extLst>
              <a:ext uri="{FF2B5EF4-FFF2-40B4-BE49-F238E27FC236}">
                <a16:creationId xmlns:a16="http://schemas.microsoft.com/office/drawing/2014/main" id="{8370A639-0696-4FDB-84FC-B1014BF6F050}"/>
              </a:ext>
            </a:extLst>
          </p:cNvPr>
          <p:cNvCxnSpPr/>
          <p:nvPr>
            <p:custDataLst>
              <p:tags r:id="rId4"/>
            </p:custDataLst>
          </p:nvPr>
        </p:nvCxnSpPr>
        <p:spPr>
          <a:xfrm>
            <a:off x="1797915" y="1182054"/>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
        <p:nvSpPr>
          <p:cNvPr id="25" name="矩形 24">
            <a:extLst>
              <a:ext uri="{FF2B5EF4-FFF2-40B4-BE49-F238E27FC236}">
                <a16:creationId xmlns:a16="http://schemas.microsoft.com/office/drawing/2014/main" id="{48AF5A84-D6D4-4D01-AD4B-FF360A024871}"/>
              </a:ext>
            </a:extLst>
          </p:cNvPr>
          <p:cNvSpPr/>
          <p:nvPr>
            <p:custDataLst>
              <p:tags r:id="rId5"/>
            </p:custDataLst>
          </p:nvPr>
        </p:nvSpPr>
        <p:spPr>
          <a:xfrm>
            <a:off x="6341376" y="2285020"/>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dirty="0">
              <a:latin typeface="Arial" panose="020B0604020202090204" pitchFamily="34" charset="0"/>
              <a:ea typeface="微软雅黑" charset="-122"/>
              <a:sym typeface="Arial" panose="020B0604020202090204" pitchFamily="34" charset="0"/>
            </a:endParaRPr>
          </a:p>
        </p:txBody>
      </p:sp>
      <p:sp>
        <p:nvSpPr>
          <p:cNvPr id="26" name="TextBox 48">
            <a:extLst>
              <a:ext uri="{FF2B5EF4-FFF2-40B4-BE49-F238E27FC236}">
                <a16:creationId xmlns:a16="http://schemas.microsoft.com/office/drawing/2014/main" id="{3D41F866-0DDE-42E9-9D96-17CDE94D2C77}"/>
              </a:ext>
            </a:extLst>
          </p:cNvPr>
          <p:cNvSpPr txBox="1"/>
          <p:nvPr>
            <p:custDataLst>
              <p:tags r:id="rId6"/>
            </p:custDataLst>
          </p:nvPr>
        </p:nvSpPr>
        <p:spPr>
          <a:xfrm>
            <a:off x="6395846" y="2277990"/>
            <a:ext cx="5385435" cy="1270635"/>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zh-CN" altLang="en-US" sz="1200" dirty="0">
                <a:solidFill>
                  <a:schemeClr val="tx1"/>
                </a:solidFill>
                <a:latin typeface="微软雅黑" charset="0"/>
                <a:ea typeface="微软雅黑" charset="0"/>
                <a:cs typeface="微软雅黑" charset="0"/>
                <a:sym typeface="+mn-ea"/>
              </a:rPr>
              <a:t>选取反汇编十六进制机器码作为源码，将</a:t>
            </a:r>
            <a:r>
              <a:rPr lang="en-US" altLang="zh-CN" sz="1200" dirty="0">
                <a:solidFill>
                  <a:schemeClr val="tx1"/>
                </a:solidFill>
                <a:latin typeface="微软雅黑" charset="0"/>
                <a:ea typeface="微软雅黑" charset="0"/>
                <a:cs typeface="微软雅黑" charset="0"/>
                <a:sym typeface="+mn-ea"/>
              </a:rPr>
              <a:t>4-bit</a:t>
            </a:r>
            <a:r>
              <a:rPr lang="zh-CN" altLang="en-US" sz="1200" dirty="0">
                <a:solidFill>
                  <a:schemeClr val="tx1"/>
                </a:solidFill>
                <a:latin typeface="微软雅黑" charset="0"/>
                <a:ea typeface="微软雅黑" charset="0"/>
                <a:cs typeface="微软雅黑" charset="0"/>
                <a:sym typeface="+mn-ea"/>
              </a:rPr>
              <a:t>的十六进制机器码映射成</a:t>
            </a:r>
            <a:r>
              <a:rPr lang="en-US" altLang="zh-CN" sz="1200" dirty="0">
                <a:solidFill>
                  <a:schemeClr val="tx1"/>
                </a:solidFill>
                <a:latin typeface="微软雅黑" charset="0"/>
                <a:ea typeface="微软雅黑" charset="0"/>
                <a:cs typeface="微软雅黑" charset="0"/>
                <a:sym typeface="+mn-ea"/>
              </a:rPr>
              <a:t>4x8-bit</a:t>
            </a:r>
            <a:r>
              <a:rPr lang="zh-CN" altLang="en-US" sz="1200" dirty="0">
                <a:solidFill>
                  <a:schemeClr val="tx1"/>
                </a:solidFill>
                <a:latin typeface="微软雅黑" charset="0"/>
                <a:ea typeface="微软雅黑" charset="0"/>
                <a:cs typeface="微软雅黑" charset="0"/>
                <a:sym typeface="+mn-ea"/>
              </a:rPr>
              <a:t>的整数值，该方法对于加壳和混淆技术有较好鲁棒性。</a:t>
            </a:r>
            <a:endParaRPr kumimoji="0" lang="zh-CN" altLang="en-US"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27" name="直接连接符 26">
            <a:extLst>
              <a:ext uri="{FF2B5EF4-FFF2-40B4-BE49-F238E27FC236}">
                <a16:creationId xmlns:a16="http://schemas.microsoft.com/office/drawing/2014/main" id="{8F14403B-B445-4E9A-8E17-BD1D710CF350}"/>
              </a:ext>
            </a:extLst>
          </p:cNvPr>
          <p:cNvCxnSpPr/>
          <p:nvPr>
            <p:custDataLst>
              <p:tags r:id="rId7"/>
            </p:custDataLst>
          </p:nvPr>
        </p:nvCxnSpPr>
        <p:spPr>
          <a:xfrm>
            <a:off x="6341376" y="2648933"/>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
        <p:nvSpPr>
          <p:cNvPr id="28" name="Text Placeholder 17">
            <a:extLst>
              <a:ext uri="{FF2B5EF4-FFF2-40B4-BE49-F238E27FC236}">
                <a16:creationId xmlns:a16="http://schemas.microsoft.com/office/drawing/2014/main" id="{33002205-C9C5-4E33-87E0-EF516DC30EDD}"/>
              </a:ext>
            </a:extLst>
          </p:cNvPr>
          <p:cNvSpPr txBox="1"/>
          <p:nvPr>
            <p:custDataLst>
              <p:tags r:id="rId8"/>
            </p:custDataLst>
          </p:nvPr>
        </p:nvSpPr>
        <p:spPr>
          <a:xfrm>
            <a:off x="203111" y="1120682"/>
            <a:ext cx="1623695" cy="741987"/>
          </a:xfrm>
          <a:prstGeom prst="rect">
            <a:avLst/>
          </a:prstGeom>
          <a:noFill/>
        </p:spPr>
        <p:txBody>
          <a:bodyPr wrap="square" rtlCol="0" anchor="b" anchorCtr="0">
            <a:normAutofit fontScale="975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恶意代码</a:t>
            </a:r>
            <a:endParaRPr kumimoji="0" lang="en-US" altLang="zh-CN"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a:p>
            <a:pPr marL="0" marR="0" lvl="0" indent="0" algn="ctr" defTabSz="914400" rtl="0" eaLnBrk="1" fontAlgn="auto" latinLnBrk="0" hangingPunct="1">
              <a:lnSpc>
                <a:spcPct val="120000"/>
              </a:lnSpc>
              <a:buClrTx/>
              <a:buSzTx/>
              <a:buFontTx/>
              <a:buNone/>
            </a:pPr>
            <a:r>
              <a:rPr lang="zh-CN" altLang="en-US" sz="1600" spc="300" dirty="0">
                <a:solidFill>
                  <a:srgbClr val="1F74AD"/>
                </a:solidFill>
                <a:latin typeface="Arial" panose="020B0604020202090204" pitchFamily="34" charset="0"/>
                <a:sym typeface="Arial" panose="020B0604020202090204" pitchFamily="34" charset="0"/>
              </a:rPr>
              <a:t>图像化方法</a:t>
            </a:r>
            <a:endPar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
        <p:nvSpPr>
          <p:cNvPr id="29" name="Text Placeholder 17">
            <a:extLst>
              <a:ext uri="{FF2B5EF4-FFF2-40B4-BE49-F238E27FC236}">
                <a16:creationId xmlns:a16="http://schemas.microsoft.com/office/drawing/2014/main" id="{CE770D71-FA45-40CA-B482-0C85F984B3C6}"/>
              </a:ext>
            </a:extLst>
          </p:cNvPr>
          <p:cNvSpPr txBox="1"/>
          <p:nvPr>
            <p:custDataLst>
              <p:tags r:id="rId9"/>
            </p:custDataLst>
          </p:nvPr>
        </p:nvSpPr>
        <p:spPr>
          <a:xfrm>
            <a:off x="4750920" y="2542315"/>
            <a:ext cx="1623695" cy="741987"/>
          </a:xfrm>
          <a:prstGeom prst="rect">
            <a:avLst/>
          </a:prstGeom>
          <a:noFill/>
        </p:spPr>
        <p:txBody>
          <a:bodyPr wrap="square" rtlCol="0" anchor="b" anchorCtr="0">
            <a:normAutofit fontScale="900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en-US" altLang="zh-CN"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Andrew</a:t>
            </a:r>
            <a:r>
              <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矢量</a:t>
            </a:r>
            <a:r>
              <a:rPr lang="zh-CN" altLang="en-US" sz="1600" spc="300" dirty="0">
                <a:solidFill>
                  <a:srgbClr val="1F74AD"/>
                </a:solidFill>
                <a:latin typeface="Arial" panose="020B0604020202090204" pitchFamily="34" charset="0"/>
                <a:sym typeface="Arial" panose="020B0604020202090204" pitchFamily="34" charset="0"/>
              </a:rPr>
              <a:t>化编码方法</a:t>
            </a:r>
            <a:endParaRPr kumimoji="0" lang="en-US" altLang="zh-CN"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
        <p:nvSpPr>
          <p:cNvPr id="30" name="矩形 29">
            <a:extLst>
              <a:ext uri="{FF2B5EF4-FFF2-40B4-BE49-F238E27FC236}">
                <a16:creationId xmlns:a16="http://schemas.microsoft.com/office/drawing/2014/main" id="{F345A411-5A2C-4A15-8AA1-8F808973B83D}"/>
              </a:ext>
            </a:extLst>
          </p:cNvPr>
          <p:cNvSpPr/>
          <p:nvPr>
            <p:custDataLst>
              <p:tags r:id="rId10"/>
            </p:custDataLst>
          </p:nvPr>
        </p:nvSpPr>
        <p:spPr>
          <a:xfrm>
            <a:off x="1805381" y="3967982"/>
            <a:ext cx="5774690" cy="1270635"/>
          </a:xfrm>
          <a:prstGeom prst="rect">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lnSpc>
                <a:spcPct val="120000"/>
              </a:lnSpc>
            </a:pPr>
            <a:endParaRPr lang="zh-CN" altLang="en-US" dirty="0">
              <a:latin typeface="Arial" panose="020B0604020202090204" pitchFamily="34" charset="0"/>
              <a:ea typeface="微软雅黑" charset="-122"/>
              <a:sym typeface="Arial" panose="020B0604020202090204" pitchFamily="34" charset="0"/>
            </a:endParaRPr>
          </a:p>
        </p:txBody>
      </p:sp>
      <p:sp>
        <p:nvSpPr>
          <p:cNvPr id="31" name="TextBox 48">
            <a:extLst>
              <a:ext uri="{FF2B5EF4-FFF2-40B4-BE49-F238E27FC236}">
                <a16:creationId xmlns:a16="http://schemas.microsoft.com/office/drawing/2014/main" id="{3A0A158B-9393-4261-A5D4-686C5680C1EF}"/>
              </a:ext>
            </a:extLst>
          </p:cNvPr>
          <p:cNvSpPr txBox="1"/>
          <p:nvPr>
            <p:custDataLst>
              <p:tags r:id="rId11"/>
            </p:custDataLst>
          </p:nvPr>
        </p:nvSpPr>
        <p:spPr>
          <a:xfrm>
            <a:off x="1859851" y="3960952"/>
            <a:ext cx="5385435" cy="1270635"/>
          </a:xfrm>
          <a:prstGeom prst="rect">
            <a:avLst/>
          </a:prstGeom>
          <a:noFill/>
        </p:spPr>
        <p:txBody>
          <a:bodyPr wrap="square" rtlCol="0" anchor="ctr" anchorCtr="0"/>
          <a:lstStyle>
            <a:defPPr>
              <a:defRPr lang="zh-CN"/>
            </a:defPPr>
            <a:lvl1pPr>
              <a:lnSpc>
                <a:spcPct val="120000"/>
              </a:lnSpc>
              <a:defRPr sz="1400" spc="150">
                <a:solidFill>
                  <a:sysClr val="window" lastClr="FFFFFF">
                    <a:lumMod val="65000"/>
                  </a:sysClr>
                </a:solidFill>
                <a:latin typeface="微软雅黑" charset="-122"/>
                <a:ea typeface="微软雅黑" charset="-122"/>
              </a:defRPr>
            </a:lvl1pPr>
          </a:lstStyle>
          <a:p>
            <a:pPr fontAlgn="auto">
              <a:lnSpc>
                <a:spcPct val="125000"/>
              </a:lnSpc>
            </a:pPr>
            <a:r>
              <a:rPr lang="zh-CN" altLang="en-US" sz="1200" dirty="0">
                <a:solidFill>
                  <a:schemeClr val="tx1"/>
                </a:solidFill>
                <a:latin typeface="微软雅黑" charset="0"/>
                <a:ea typeface="微软雅黑" charset="0"/>
                <a:cs typeface="微软雅黑" charset="0"/>
                <a:sym typeface="+mn-ea"/>
              </a:rPr>
              <a:t>一般使用卷积神经网络对特征图进行分类</a:t>
            </a:r>
            <a:endParaRPr kumimoji="0" lang="zh-CN" altLang="en-US" b="0" i="0" u="none" strike="noStrike" kern="1200" cap="none" spc="150" normalizeH="0" noProof="0" dirty="0">
              <a:ln>
                <a:noFill/>
              </a:ln>
              <a:solidFill>
                <a:schemeClr val="tx1"/>
              </a:solidFill>
              <a:effectLst/>
              <a:uLnTx/>
              <a:uFillTx/>
              <a:latin typeface="微软雅黑" charset="0"/>
              <a:ea typeface="微软雅黑" charset="0"/>
              <a:cs typeface="微软雅黑" charset="0"/>
              <a:sym typeface="Arial" panose="020B0604020202090204" pitchFamily="34" charset="0"/>
            </a:endParaRPr>
          </a:p>
        </p:txBody>
      </p:sp>
      <p:cxnSp>
        <p:nvCxnSpPr>
          <p:cNvPr id="32" name="直接连接符 31">
            <a:extLst>
              <a:ext uri="{FF2B5EF4-FFF2-40B4-BE49-F238E27FC236}">
                <a16:creationId xmlns:a16="http://schemas.microsoft.com/office/drawing/2014/main" id="{92F538DC-AC74-441A-B6D4-4149051B7CFA}"/>
              </a:ext>
            </a:extLst>
          </p:cNvPr>
          <p:cNvCxnSpPr/>
          <p:nvPr>
            <p:custDataLst>
              <p:tags r:id="rId12"/>
            </p:custDataLst>
          </p:nvPr>
        </p:nvCxnSpPr>
        <p:spPr>
          <a:xfrm>
            <a:off x="1805381" y="4331895"/>
            <a:ext cx="0" cy="647700"/>
          </a:xfrm>
          <a:prstGeom prst="line">
            <a:avLst/>
          </a:prstGeom>
          <a:ln w="38100">
            <a:solidFill>
              <a:srgbClr val="1F74AD"/>
            </a:solidFill>
          </a:ln>
        </p:spPr>
        <p:style>
          <a:lnRef idx="1">
            <a:srgbClr val="1F74AD"/>
          </a:lnRef>
          <a:fillRef idx="0">
            <a:srgbClr val="1F74AD"/>
          </a:fillRef>
          <a:effectRef idx="0">
            <a:srgbClr val="1F74AD"/>
          </a:effectRef>
          <a:fontRef idx="minor">
            <a:srgbClr val="000000"/>
          </a:fontRef>
        </p:style>
      </p:cxnSp>
      <p:sp>
        <p:nvSpPr>
          <p:cNvPr id="33" name="Text Placeholder 17">
            <a:extLst>
              <a:ext uri="{FF2B5EF4-FFF2-40B4-BE49-F238E27FC236}">
                <a16:creationId xmlns:a16="http://schemas.microsoft.com/office/drawing/2014/main" id="{A249B9E9-E940-4328-8CBA-632B1DF2F690}"/>
              </a:ext>
            </a:extLst>
          </p:cNvPr>
          <p:cNvSpPr txBox="1"/>
          <p:nvPr>
            <p:custDataLst>
              <p:tags r:id="rId13"/>
            </p:custDataLst>
          </p:nvPr>
        </p:nvSpPr>
        <p:spPr>
          <a:xfrm>
            <a:off x="203111" y="4299326"/>
            <a:ext cx="1623695" cy="455225"/>
          </a:xfrm>
          <a:prstGeom prst="rect">
            <a:avLst/>
          </a:prstGeom>
          <a:noFill/>
        </p:spPr>
        <p:txBody>
          <a:bodyPr wrap="square" rtlCol="0" anchor="b" anchorCtr="0">
            <a:normAutofit fontScale="97500"/>
          </a:bodyPr>
          <a:lstStyle>
            <a:defPPr>
              <a:defRPr lang="zh-CN"/>
            </a:defPPr>
            <a:lvl1pPr algn="ctr">
              <a:lnSpc>
                <a:spcPct val="100000"/>
              </a:lnSpc>
              <a:defRPr sz="4000" b="1" spc="150">
                <a:solidFill>
                  <a:srgbClr val="000000">
                    <a:lumMod val="65000"/>
                    <a:lumOff val="35000"/>
                  </a:srgbClr>
                </a:solidFill>
                <a:latin typeface="微软雅黑" charset="-122"/>
                <a:ea typeface="微软雅黑"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marR="0" lvl="0" indent="0" algn="ctr" defTabSz="914400" rtl="0" eaLnBrk="1" fontAlgn="auto" latinLnBrk="0" hangingPunct="1">
              <a:lnSpc>
                <a:spcPct val="120000"/>
              </a:lnSpc>
              <a:buClrTx/>
              <a:buSzTx/>
              <a:buFontTx/>
              <a:buNone/>
            </a:pPr>
            <a:r>
              <a:rPr kumimoji="0" lang="zh-CN" altLang="en-US"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rPr>
              <a:t>分类模型</a:t>
            </a:r>
            <a:endParaRPr kumimoji="0" lang="en-US" altLang="zh-CN" sz="1600" b="1" i="0" u="none" strike="noStrike" kern="1200" cap="none" spc="300" normalizeH="0" noProof="0" dirty="0">
              <a:ln>
                <a:noFill/>
              </a:ln>
              <a:solidFill>
                <a:srgbClr val="1F74AD"/>
              </a:solidFill>
              <a:effectLst/>
              <a:uLnTx/>
              <a:uFillTx/>
              <a:latin typeface="Arial" panose="020B0604020202090204" pitchFamily="34" charset="0"/>
              <a:sym typeface="Arial" panose="020B0604020202090204" pitchFamily="34" charset="0"/>
            </a:endParaRPr>
          </a:p>
        </p:txBody>
      </p:sp>
    </p:spTree>
    <p:extLst>
      <p:ext uri="{BB962C8B-B14F-4D97-AF65-F5344CB8AC3E}">
        <p14:creationId xmlns:p14="http://schemas.microsoft.com/office/powerpoint/2010/main" val="3408722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6A565A3-FEB4-4C9D-836F-0B2CC79348B6}"/>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项目组计划流程图</a:t>
            </a:r>
          </a:p>
        </p:txBody>
      </p:sp>
      <p:pic>
        <p:nvPicPr>
          <p:cNvPr id="55" name="图片 54">
            <a:extLst>
              <a:ext uri="{FF2B5EF4-FFF2-40B4-BE49-F238E27FC236}">
                <a16:creationId xmlns:a16="http://schemas.microsoft.com/office/drawing/2014/main" id="{714AAC7D-65D5-4D49-9C67-A320A949F77B}"/>
              </a:ext>
            </a:extLst>
          </p:cNvPr>
          <p:cNvPicPr>
            <a:picLocks noChangeAspect="1"/>
          </p:cNvPicPr>
          <p:nvPr/>
        </p:nvPicPr>
        <p:blipFill>
          <a:blip r:embed="rId2"/>
          <a:stretch>
            <a:fillRect/>
          </a:stretch>
        </p:blipFill>
        <p:spPr>
          <a:xfrm>
            <a:off x="3140745" y="710777"/>
            <a:ext cx="5910510" cy="5970821"/>
          </a:xfrm>
          <a:prstGeom prst="rect">
            <a:avLst/>
          </a:prstGeom>
        </p:spPr>
      </p:pic>
    </p:spTree>
    <p:extLst>
      <p:ext uri="{BB962C8B-B14F-4D97-AF65-F5344CB8AC3E}">
        <p14:creationId xmlns:p14="http://schemas.microsoft.com/office/powerpoint/2010/main" val="3943763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889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rPr>
              <a:t>基于代码图像增强的恶意代码检测方法</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增强型恶意代码图像化方法在传统恶意代码图像化方法的基础上进行改进，在生成特征图的过程中加入了恶意代码文件的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机构信息和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ASCII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字符信息，使得对恶意代码分类效果相较于传统恶意代码图像化方法有一定的提高。</a:t>
            </a:r>
          </a:p>
        </p:txBody>
      </p:sp>
      <p:pic>
        <p:nvPicPr>
          <p:cNvPr id="3" name="图片 2"/>
          <p:cNvPicPr>
            <a:picLocks noChangeAspect="1"/>
          </p:cNvPicPr>
          <p:nvPr/>
        </p:nvPicPr>
        <p:blipFill>
          <a:blip r:embed="rId2"/>
          <a:stretch>
            <a:fillRect/>
          </a:stretch>
        </p:blipFill>
        <p:spPr>
          <a:xfrm>
            <a:off x="2119630" y="1916228"/>
            <a:ext cx="1729740" cy="190500"/>
          </a:xfrm>
          <a:prstGeom prst="rect">
            <a:avLst/>
          </a:prstGeom>
        </p:spPr>
      </p:pic>
      <p:pic>
        <p:nvPicPr>
          <p:cNvPr id="4" name="图片 3"/>
          <p:cNvPicPr>
            <a:picLocks noChangeAspect="1"/>
          </p:cNvPicPr>
          <p:nvPr/>
        </p:nvPicPr>
        <p:blipFill>
          <a:blip r:embed="rId3"/>
          <a:stretch>
            <a:fillRect/>
          </a:stretch>
        </p:blipFill>
        <p:spPr>
          <a:xfrm>
            <a:off x="2119630" y="3789478"/>
            <a:ext cx="1889760" cy="182880"/>
          </a:xfrm>
          <a:prstGeom prst="rect">
            <a:avLst/>
          </a:prstGeom>
        </p:spPr>
      </p:pic>
      <p:pic>
        <p:nvPicPr>
          <p:cNvPr id="9" name="图片 8"/>
          <p:cNvPicPr>
            <a:picLocks noChangeAspect="1"/>
          </p:cNvPicPr>
          <p:nvPr/>
        </p:nvPicPr>
        <p:blipFill>
          <a:blip r:embed="rId4"/>
          <a:stretch>
            <a:fillRect/>
          </a:stretch>
        </p:blipFill>
        <p:spPr>
          <a:xfrm>
            <a:off x="508000" y="2802688"/>
            <a:ext cx="960120" cy="190500"/>
          </a:xfrm>
          <a:prstGeom prst="rect">
            <a:avLst/>
          </a:prstGeom>
        </p:spPr>
      </p:pic>
      <p:pic>
        <p:nvPicPr>
          <p:cNvPr id="12" name="图片 11"/>
          <p:cNvPicPr>
            <a:picLocks noChangeAspect="1"/>
          </p:cNvPicPr>
          <p:nvPr/>
        </p:nvPicPr>
        <p:blipFill>
          <a:blip r:embed="rId5"/>
          <a:stretch>
            <a:fillRect/>
          </a:stretch>
        </p:blipFill>
        <p:spPr>
          <a:xfrm>
            <a:off x="4532630" y="1817803"/>
            <a:ext cx="3429000" cy="388620"/>
          </a:xfrm>
          <a:prstGeom prst="rect">
            <a:avLst/>
          </a:prstGeom>
        </p:spPr>
      </p:pic>
      <p:sp>
        <p:nvSpPr>
          <p:cNvPr id="13" name="右箭头 12"/>
          <p:cNvSpPr/>
          <p:nvPr/>
        </p:nvSpPr>
        <p:spPr>
          <a:xfrm>
            <a:off x="4009390" y="1878763"/>
            <a:ext cx="523240" cy="2660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 name="右箭头 13"/>
          <p:cNvSpPr/>
          <p:nvPr/>
        </p:nvSpPr>
        <p:spPr>
          <a:xfrm>
            <a:off x="4009390" y="3748203"/>
            <a:ext cx="523240" cy="2660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5" name="图片 14"/>
          <p:cNvPicPr>
            <a:picLocks noChangeAspect="1"/>
          </p:cNvPicPr>
          <p:nvPr/>
        </p:nvPicPr>
        <p:blipFill>
          <a:blip r:embed="rId6"/>
          <a:stretch>
            <a:fillRect/>
          </a:stretch>
        </p:blipFill>
        <p:spPr>
          <a:xfrm>
            <a:off x="4532630" y="3600883"/>
            <a:ext cx="3748405" cy="560705"/>
          </a:xfrm>
          <a:prstGeom prst="rect">
            <a:avLst/>
          </a:prstGeom>
        </p:spPr>
      </p:pic>
      <p:sp>
        <p:nvSpPr>
          <p:cNvPr id="22" name="右箭头 21"/>
          <p:cNvSpPr/>
          <p:nvPr/>
        </p:nvSpPr>
        <p:spPr>
          <a:xfrm>
            <a:off x="8281035" y="3747568"/>
            <a:ext cx="523240" cy="26606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25" name="图片 24"/>
          <p:cNvPicPr>
            <a:picLocks noChangeAspect="1"/>
          </p:cNvPicPr>
          <p:nvPr/>
        </p:nvPicPr>
        <p:blipFill>
          <a:blip r:embed="rId7"/>
          <a:stretch>
            <a:fillRect/>
          </a:stretch>
        </p:blipFill>
        <p:spPr>
          <a:xfrm>
            <a:off x="8804275" y="2802688"/>
            <a:ext cx="1821815" cy="2041525"/>
          </a:xfrm>
          <a:prstGeom prst="rect">
            <a:avLst/>
          </a:prstGeom>
        </p:spPr>
      </p:pic>
      <p:cxnSp>
        <p:nvCxnSpPr>
          <p:cNvPr id="34" name="曲线连接符 33"/>
          <p:cNvCxnSpPr/>
          <p:nvPr/>
        </p:nvCxnSpPr>
        <p:spPr>
          <a:xfrm rot="5400000" flipV="1">
            <a:off x="1301115" y="3054148"/>
            <a:ext cx="975360" cy="66103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34"/>
          <p:cNvCxnSpPr/>
          <p:nvPr/>
        </p:nvCxnSpPr>
        <p:spPr>
          <a:xfrm rot="16200000">
            <a:off x="1323340" y="2110538"/>
            <a:ext cx="922020" cy="65151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8"/>
          <a:stretch>
            <a:fillRect/>
          </a:stretch>
        </p:blipFill>
        <p:spPr>
          <a:xfrm>
            <a:off x="7961836" y="1107740"/>
            <a:ext cx="3906772" cy="1327421"/>
          </a:xfrm>
          <a:prstGeom prst="rect">
            <a:avLst/>
          </a:prstGeom>
        </p:spPr>
      </p:pic>
      <p:pic>
        <p:nvPicPr>
          <p:cNvPr id="37" name="图片 36"/>
          <p:cNvPicPr>
            <a:picLocks noChangeAspect="1"/>
          </p:cNvPicPr>
          <p:nvPr/>
        </p:nvPicPr>
        <p:blipFill>
          <a:blip r:embed="rId9"/>
          <a:stretch>
            <a:fillRect/>
          </a:stretch>
        </p:blipFill>
        <p:spPr>
          <a:xfrm>
            <a:off x="9038902" y="2435083"/>
            <a:ext cx="1752675" cy="11617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sym typeface="+mn-ea"/>
              </a:rPr>
              <a:t>基于代码图像增强的恶意代码检测方法</a:t>
            </a:r>
            <a:endParaRPr lang="zh-CN" sz="2400" dirty="0">
              <a:latin typeface="黑体" panose="02010609060101010101" pitchFamily="49" charset="-122"/>
              <a:ea typeface="黑体" panose="02010609060101010101" pitchFamily="49" charset="-122"/>
            </a:endParaRP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网络模型使用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SPPnet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作为分类模型，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SPPnet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可以接收任意尺寸的图像输出固定长度，在图像变形的环境下具有较好的稳定性，同时在训练时使用不同尺寸的恶意代码图像也可以更好地防止过拟合现象的出现。</a:t>
            </a:r>
          </a:p>
        </p:txBody>
      </p:sp>
      <p:pic>
        <p:nvPicPr>
          <p:cNvPr id="3" name="图片 2"/>
          <p:cNvPicPr>
            <a:picLocks noChangeAspect="1"/>
          </p:cNvPicPr>
          <p:nvPr/>
        </p:nvPicPr>
        <p:blipFill>
          <a:blip r:embed="rId2"/>
          <a:stretch>
            <a:fillRect/>
          </a:stretch>
        </p:blipFill>
        <p:spPr>
          <a:xfrm>
            <a:off x="2592070" y="1005889"/>
            <a:ext cx="655320" cy="182880"/>
          </a:xfrm>
          <a:prstGeom prst="rect">
            <a:avLst/>
          </a:prstGeom>
        </p:spPr>
      </p:pic>
      <p:sp>
        <p:nvSpPr>
          <p:cNvPr id="4" name="下箭头 3"/>
          <p:cNvSpPr/>
          <p:nvPr/>
        </p:nvSpPr>
        <p:spPr>
          <a:xfrm>
            <a:off x="2771775" y="1265604"/>
            <a:ext cx="284480" cy="44958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127125" y="1858059"/>
            <a:ext cx="3585210" cy="356235"/>
          </a:xfrm>
          <a:prstGeom prst="rect">
            <a:avLst/>
          </a:prstGeom>
        </p:spPr>
      </p:pic>
      <p:pic>
        <p:nvPicPr>
          <p:cNvPr id="7" name="图片 6"/>
          <p:cNvPicPr>
            <a:picLocks noChangeAspect="1"/>
          </p:cNvPicPr>
          <p:nvPr/>
        </p:nvPicPr>
        <p:blipFill>
          <a:blip r:embed="rId4"/>
          <a:stretch>
            <a:fillRect/>
          </a:stretch>
        </p:blipFill>
        <p:spPr>
          <a:xfrm>
            <a:off x="1787525" y="2708324"/>
            <a:ext cx="2264410" cy="2228850"/>
          </a:xfrm>
          <a:prstGeom prst="rect">
            <a:avLst/>
          </a:prstGeom>
        </p:spPr>
      </p:pic>
      <p:sp>
        <p:nvSpPr>
          <p:cNvPr id="9" name="下箭头 8"/>
          <p:cNvSpPr/>
          <p:nvPr/>
        </p:nvSpPr>
        <p:spPr>
          <a:xfrm>
            <a:off x="2777490" y="2258744"/>
            <a:ext cx="284480" cy="44958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7578725" y="1005889"/>
            <a:ext cx="2910840" cy="3246120"/>
          </a:xfrm>
          <a:prstGeom prst="rect">
            <a:avLst/>
          </a:prstGeom>
        </p:spPr>
      </p:pic>
      <p:pic>
        <p:nvPicPr>
          <p:cNvPr id="11" name="图片 10"/>
          <p:cNvPicPr>
            <a:picLocks noChangeAspect="1"/>
          </p:cNvPicPr>
          <p:nvPr/>
        </p:nvPicPr>
        <p:blipFill>
          <a:blip r:embed="rId6"/>
          <a:stretch>
            <a:fillRect/>
          </a:stretch>
        </p:blipFill>
        <p:spPr>
          <a:xfrm>
            <a:off x="8386445" y="4252009"/>
            <a:ext cx="1295400" cy="1600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rPr>
              <a:t>Attention-CNN在恶意代码检测中的应用研究</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注意力机制是一种常用于深度学习中对特征进行强调的技术，作者在网络模型中使用注意力机制可以提升网络模型对于恶意代码特征图分类的准确率。</a:t>
            </a:r>
          </a:p>
        </p:txBody>
      </p:sp>
      <p:pic>
        <p:nvPicPr>
          <p:cNvPr id="2" name="图片 1"/>
          <p:cNvPicPr>
            <a:picLocks noChangeAspect="1"/>
          </p:cNvPicPr>
          <p:nvPr/>
        </p:nvPicPr>
        <p:blipFill>
          <a:blip r:embed="rId2"/>
          <a:stretch>
            <a:fillRect/>
          </a:stretch>
        </p:blipFill>
        <p:spPr>
          <a:xfrm>
            <a:off x="1923415" y="1101090"/>
            <a:ext cx="1386840" cy="175260"/>
          </a:xfrm>
          <a:prstGeom prst="rect">
            <a:avLst/>
          </a:prstGeom>
        </p:spPr>
      </p:pic>
      <p:pic>
        <p:nvPicPr>
          <p:cNvPr id="3" name="图片 2"/>
          <p:cNvPicPr>
            <a:picLocks noChangeAspect="1"/>
          </p:cNvPicPr>
          <p:nvPr/>
        </p:nvPicPr>
        <p:blipFill>
          <a:blip r:embed="rId3"/>
          <a:stretch>
            <a:fillRect/>
          </a:stretch>
        </p:blipFill>
        <p:spPr>
          <a:xfrm>
            <a:off x="1294765" y="1987550"/>
            <a:ext cx="2644140" cy="845820"/>
          </a:xfrm>
          <a:prstGeom prst="rect">
            <a:avLst/>
          </a:prstGeom>
        </p:spPr>
      </p:pic>
      <p:sp>
        <p:nvSpPr>
          <p:cNvPr id="4" name="下箭头 3"/>
          <p:cNvSpPr/>
          <p:nvPr/>
        </p:nvSpPr>
        <p:spPr>
          <a:xfrm>
            <a:off x="2474595" y="1407160"/>
            <a:ext cx="284480" cy="44958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1744345" y="3225165"/>
            <a:ext cx="1744980" cy="1234440"/>
          </a:xfrm>
          <a:prstGeom prst="rect">
            <a:avLst/>
          </a:prstGeom>
        </p:spPr>
      </p:pic>
      <p:sp>
        <p:nvSpPr>
          <p:cNvPr id="7" name="下箭头 6"/>
          <p:cNvSpPr/>
          <p:nvPr/>
        </p:nvSpPr>
        <p:spPr>
          <a:xfrm>
            <a:off x="2474595" y="2775585"/>
            <a:ext cx="284480" cy="44958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085215" y="4459605"/>
            <a:ext cx="3063875" cy="184150"/>
          </a:xfrm>
          <a:prstGeom prst="rect">
            <a:avLst/>
          </a:prstGeom>
        </p:spPr>
      </p:pic>
      <p:pic>
        <p:nvPicPr>
          <p:cNvPr id="10" name="图片 9"/>
          <p:cNvPicPr>
            <a:picLocks noChangeAspect="1"/>
          </p:cNvPicPr>
          <p:nvPr/>
        </p:nvPicPr>
        <p:blipFill>
          <a:blip r:embed="rId6"/>
          <a:stretch>
            <a:fillRect/>
          </a:stretch>
        </p:blipFill>
        <p:spPr>
          <a:xfrm>
            <a:off x="6531610" y="1987550"/>
            <a:ext cx="4607560" cy="1562100"/>
          </a:xfrm>
          <a:prstGeom prst="rect">
            <a:avLst/>
          </a:prstGeom>
        </p:spPr>
      </p:pic>
      <p:pic>
        <p:nvPicPr>
          <p:cNvPr id="12" name="图片 11"/>
          <p:cNvPicPr>
            <a:picLocks noChangeAspect="1"/>
          </p:cNvPicPr>
          <p:nvPr/>
        </p:nvPicPr>
        <p:blipFill>
          <a:blip r:embed="rId7"/>
          <a:stretch>
            <a:fillRect/>
          </a:stretch>
        </p:blipFill>
        <p:spPr>
          <a:xfrm>
            <a:off x="7898130" y="3549650"/>
            <a:ext cx="1874520" cy="1828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产业界</a:t>
            </a:r>
          </a:p>
        </p:txBody>
      </p:sp>
      <p:sp>
        <p:nvSpPr>
          <p:cNvPr id="8" name="矩形 7"/>
          <p:cNvSpPr/>
          <p:nvPr/>
        </p:nvSpPr>
        <p:spPr>
          <a:xfrm>
            <a:off x="0" y="5500468"/>
            <a:ext cx="12192000" cy="1389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更倾向于从</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代码结构、攻击链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中提取相似性特征；在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上，除了采用与已有的历史样本进行</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相似度聚类分析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之外，产业界还会采用一些</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关联性分析方法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。相比学术界溯源特征，产业界溯源特征更加详细全面，信息复杂度大。因此，</a:t>
            </a:r>
            <a:r>
              <a:rPr lang="zh-CN" altLang="zh-CN" sz="1800" u="sng" kern="100" dirty="0">
                <a:effectLst/>
                <a:latin typeface="等线" panose="02010600030101010101" pitchFamily="2" charset="-122"/>
                <a:ea typeface="等线" panose="02010600030101010101" pitchFamily="2" charset="-122"/>
                <a:cs typeface="Times New Roman" panose="02020603050405020304" pitchFamily="18" charset="0"/>
              </a:rPr>
              <a:t>学术界的同源判定方法并不能完全用于产业界各类特征的相似性分析中</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，常见</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产业界溯源方法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表所示。</a:t>
            </a:r>
          </a:p>
        </p:txBody>
      </p:sp>
      <p:pic>
        <p:nvPicPr>
          <p:cNvPr id="6" name="图片 5"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28160" y="2478722"/>
            <a:ext cx="4763135" cy="1900555"/>
          </a:xfrm>
          <a:prstGeom prst="rect">
            <a:avLst/>
          </a:prstGeom>
          <a:noFill/>
          <a:ln>
            <a:noFill/>
          </a:ln>
        </p:spPr>
      </p:pic>
      <p:pic>
        <p:nvPicPr>
          <p:cNvPr id="3" name="图片 2" descr="在这里插入图片描述"/>
          <p:cNvPicPr/>
          <p:nvPr/>
        </p:nvPicPr>
        <p:blipFill>
          <a:blip r:embed="rId3">
            <a:extLst>
              <a:ext uri="{28A0092B-C50C-407E-A947-70E740481C1C}">
                <a14:useLocalDpi xmlns:a14="http://schemas.microsoft.com/office/drawing/2010/main" val="0"/>
              </a:ext>
            </a:extLst>
          </a:blip>
          <a:srcRect/>
          <a:stretch>
            <a:fillRect/>
          </a:stretch>
        </p:blipFill>
        <p:spPr bwMode="auto">
          <a:xfrm>
            <a:off x="5039555" y="1574775"/>
            <a:ext cx="6924285" cy="34616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学术界</a:t>
            </a:r>
          </a:p>
        </p:txBody>
      </p:sp>
      <p:sp>
        <p:nvSpPr>
          <p:cNvPr id="8" name="矩形 7"/>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学术界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旨在采用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静态或动态的方式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获取恶意代码的特征信息，通过对恶意代码的特征学习，建立不同类别恶意代码的特征模型，通过计算待检测恶意代码针对不同特征类别的相似性度量，指导恶意代码的同源性判定。常见的恶意代码溯源主要包括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个阶段：</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特征提取、特征预处理、相似性计算、同源判定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，各阶段间的流程关系如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图所示。</a:t>
            </a:r>
          </a:p>
        </p:txBody>
      </p:sp>
      <p:pic>
        <p:nvPicPr>
          <p:cNvPr id="9" name="图片 8"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3953607" y="691359"/>
            <a:ext cx="4284785" cy="48669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时区溯源案例（白象）</a:t>
            </a:r>
          </a:p>
        </p:txBody>
      </p:sp>
      <p:sp>
        <p:nvSpPr>
          <p:cNvPr id="8" name="矩形 7"/>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安天在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月相关文章中披露的针对中国两所大学被攻击的事件，涉及以下六个样本。其中五个样本投放至同一个目标，这些样本间呈现出模块组合作业的特点。</a:t>
            </a:r>
            <a:r>
              <a:rPr lang="zh-CN" altLang="zh-CN" sz="1800" dirty="0">
                <a:effectLst/>
                <a:ea typeface="等线" panose="02010600030101010101" pitchFamily="2" charset="-122"/>
                <a:cs typeface="Times New Roman" panose="02020603050405020304" pitchFamily="18" charset="0"/>
              </a:rPr>
              <a:t>安天通过对样本集的时间戳、时区分析进行分析，时间戳的分析需要收集所有可用的可执行文件时间戳，并剔除过早的和明显人为修改的时间，再将其根据特定标准分组统计</a:t>
            </a:r>
            <a:r>
              <a:rPr lang="zh-CN" altLang="en-US" dirty="0">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发现其来自南亚。可以通过</a:t>
            </a:r>
            <a:r>
              <a:rPr lang="zh-CN" altLang="zh-CN" sz="1800" b="1" dirty="0">
                <a:solidFill>
                  <a:srgbClr val="FFC000"/>
                </a:solidFill>
                <a:effectLst/>
                <a:ea typeface="等线" panose="02010600030101010101" pitchFamily="2" charset="-122"/>
                <a:cs typeface="Times New Roman" panose="02020603050405020304" pitchFamily="18" charset="0"/>
              </a:rPr>
              <a:t>时区、公开信息、黑客</a:t>
            </a:r>
            <a:r>
              <a:rPr lang="en-US" altLang="zh-CN" sz="1800" b="1" dirty="0">
                <a:solidFill>
                  <a:srgbClr val="FFC000"/>
                </a:solidFill>
                <a:effectLst/>
                <a:ea typeface="等线" panose="02010600030101010101" pitchFamily="2" charset="-122"/>
                <a:cs typeface="Times New Roman" panose="02020603050405020304" pitchFamily="18" charset="0"/>
              </a:rPr>
              <a:t>ID</a:t>
            </a:r>
            <a:r>
              <a:rPr lang="zh-CN" altLang="zh-CN" sz="1800" b="1" dirty="0">
                <a:solidFill>
                  <a:srgbClr val="FFC000"/>
                </a:solidFill>
                <a:effectLst/>
                <a:ea typeface="等线" panose="02010600030101010101" pitchFamily="2" charset="-122"/>
                <a:cs typeface="Times New Roman" panose="02020603050405020304" pitchFamily="18" charset="0"/>
              </a:rPr>
              <a:t>、</a:t>
            </a:r>
            <a:r>
              <a:rPr lang="en-US" altLang="zh-CN" sz="1800" b="1" dirty="0">
                <a:solidFill>
                  <a:srgbClr val="FFC000"/>
                </a:solidFill>
                <a:effectLst/>
                <a:ea typeface="等线" panose="02010600030101010101" pitchFamily="2" charset="-122"/>
                <a:cs typeface="Times New Roman" panose="02020603050405020304" pitchFamily="18" charset="0"/>
              </a:rPr>
              <a:t>C&amp;C</a:t>
            </a:r>
            <a:r>
              <a:rPr lang="zh-CN" altLang="zh-CN" sz="1800" b="1" dirty="0">
                <a:solidFill>
                  <a:srgbClr val="FFC000"/>
                </a:solidFill>
                <a:effectLst/>
                <a:ea typeface="等线" panose="02010600030101010101" pitchFamily="2" charset="-122"/>
                <a:cs typeface="Times New Roman" panose="02020603050405020304" pitchFamily="18" charset="0"/>
              </a:rPr>
              <a:t>域名</a:t>
            </a:r>
            <a:r>
              <a:rPr lang="zh-CN" altLang="zh-CN" sz="1800" dirty="0">
                <a:effectLst/>
                <a:ea typeface="等线" panose="02010600030101010101" pitchFamily="2" charset="-122"/>
                <a:cs typeface="Times New Roman" panose="02020603050405020304" pitchFamily="18" charset="0"/>
              </a:rPr>
              <a:t>进行溯源，并一步步递进。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147118" y="931662"/>
            <a:ext cx="7897764" cy="43863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关联分析案例（</a:t>
            </a:r>
            <a:r>
              <a:rPr lang="en-US" altLang="zh-CN" sz="2400" dirty="0" err="1">
                <a:latin typeface="黑体" panose="02010609060101010101" pitchFamily="49" charset="-122"/>
                <a:ea typeface="黑体" panose="02010609060101010101" pitchFamily="49" charset="-122"/>
              </a:rPr>
              <a:t>Darkhotel</a:t>
            </a:r>
            <a:r>
              <a:rPr lang="en-US" altLang="zh-CN" sz="2400" dirty="0">
                <a:latin typeface="黑体" panose="02010609060101010101" pitchFamily="49" charset="-122"/>
                <a:ea typeface="黑体" panose="02010609060101010101" pitchFamily="49" charset="-122"/>
              </a:rPr>
              <a:t> APT-C-06</a:t>
            </a:r>
            <a:r>
              <a:rPr lang="zh-CN" altLang="en-US" sz="2400" dirty="0">
                <a:latin typeface="黑体" panose="02010609060101010101" pitchFamily="49" charset="-122"/>
                <a:ea typeface="黑体" panose="02010609060101010101" pitchFamily="49" charset="-122"/>
              </a:rPr>
              <a:t>）</a:t>
            </a:r>
          </a:p>
        </p:txBody>
      </p:sp>
      <p:sp>
        <p:nvSpPr>
          <p:cNvPr id="8" name="矩形 7"/>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通过对样本中使用的</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特殊代码结构、域名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/IP</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等的关联分析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威胁情报中心分析平台对相关样本和网络基础设施进行拓展，推断攻击的幕后团伙为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Darkhotel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APT-C-06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926043" y="839203"/>
            <a:ext cx="6339913" cy="45712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特征相似溯源（摩诃草）</a:t>
            </a:r>
          </a:p>
        </p:txBody>
      </p:sp>
      <p:sp>
        <p:nvSpPr>
          <p:cNvPr id="8" name="矩形 7"/>
          <p:cNvSpPr/>
          <p:nvPr/>
        </p:nvSpPr>
        <p:spPr>
          <a:xfrm>
            <a:off x="0" y="5162842"/>
            <a:ext cx="12192000" cy="1726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在某次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攻击中，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安全团队发现其与摩诃草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组织旗下的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CNC</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小组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有着很多的联系。那么是怎么发现的呢？某些安全人员或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组织写的代码都有自己的特色，我们通过</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对比这些代码</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DNA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的相似性或特征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，能够判断其攻击的来源。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小组取名来自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年底发布的报告《南亚地区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年度攻击活动总结》中提及的摩诃草使用新的远程控制木马，同时通过其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pdb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路径信息中包含了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的字样，故命名为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小组。在此次活动中，该组织的特征与之高度类似，故团队猜测该活动的作俑者来源于摩诃草旗下的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a:t>
            </a:r>
          </a:p>
        </p:txBody>
      </p:sp>
      <p:pic>
        <p:nvPicPr>
          <p:cNvPr id="6" name="图片 5"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228753" y="2162518"/>
            <a:ext cx="5293159" cy="1726907"/>
          </a:xfrm>
          <a:prstGeom prst="rect">
            <a:avLst/>
          </a:prstGeom>
          <a:noFill/>
          <a:ln>
            <a:noFill/>
          </a:ln>
        </p:spPr>
      </p:pic>
      <p:pic>
        <p:nvPicPr>
          <p:cNvPr id="9" name="图片 8" descr="在这里插入图片描述"/>
          <p:cNvPicPr/>
          <p:nvPr/>
        </p:nvPicPr>
        <p:blipFill>
          <a:blip r:embed="rId3">
            <a:extLst>
              <a:ext uri="{28A0092B-C50C-407E-A947-70E740481C1C}">
                <a14:useLocalDpi xmlns:a14="http://schemas.microsoft.com/office/drawing/2010/main" val="0"/>
              </a:ext>
            </a:extLst>
          </a:blip>
          <a:srcRect/>
          <a:stretch>
            <a:fillRect/>
          </a:stretch>
        </p:blipFill>
        <p:spPr bwMode="auto">
          <a:xfrm>
            <a:off x="5521912" y="1085569"/>
            <a:ext cx="6406057" cy="35861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0day</a:t>
            </a:r>
            <a:r>
              <a:rPr lang="zh-CN" altLang="en-US" sz="2400" dirty="0">
                <a:latin typeface="黑体" panose="02010609060101010101" pitchFamily="49" charset="-122"/>
                <a:ea typeface="黑体" panose="02010609060101010101" pitchFamily="49" charset="-122"/>
              </a:rPr>
              <a:t>漏洞溯源（</a:t>
            </a:r>
            <a:r>
              <a:rPr lang="en-US" altLang="zh-CN" sz="2400" dirty="0">
                <a:latin typeface="黑体" panose="02010609060101010101" pitchFamily="49" charset="-122"/>
                <a:ea typeface="黑体" panose="02010609060101010101" pitchFamily="49" charset="-122"/>
              </a:rPr>
              <a:t>Lazarus T-APT-15</a:t>
            </a:r>
            <a:r>
              <a:rPr lang="zh-CN" altLang="en-US" sz="2400" dirty="0">
                <a:latin typeface="黑体" panose="02010609060101010101" pitchFamily="49" charset="-122"/>
                <a:ea typeface="黑体" panose="02010609060101010101" pitchFamily="49" charset="-122"/>
              </a:rPr>
              <a:t>）</a:t>
            </a:r>
          </a:p>
        </p:txBody>
      </p:sp>
      <p:sp>
        <p:nvSpPr>
          <p:cNvPr id="8" name="矩形 7"/>
          <p:cNvSpPr/>
          <p:nvPr/>
        </p:nvSpPr>
        <p:spPr>
          <a:xfrm>
            <a:off x="0" y="5627077"/>
            <a:ext cx="12192000" cy="1262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近日腾讯御见威胁情报中心监测到多个利用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最新</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Flash</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漏洞</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CVE-2018-4878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发动的攻击。攻击对象为数字货币交易所等，攻击事件所使用的样本都是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文件内嵌了一个包含漏洞攻击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swf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文档。经分析，发现该恶意文档卸载的载荷为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FALLCHILL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远程控制木马最新变种，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FALLCHILL</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木马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是朝鲜的黑客组织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Lazarus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开发并使用的木马。</a:t>
            </a:r>
          </a:p>
        </p:txBody>
      </p:sp>
      <p:pic>
        <p:nvPicPr>
          <p:cNvPr id="7" name="图片 6" descr="在这里插入图片描述"/>
          <p:cNvPicPr/>
          <p:nvPr/>
        </p:nvPicPr>
        <p:blipFill>
          <a:blip r:embed="rId2">
            <a:extLst>
              <a:ext uri="{28A0092B-C50C-407E-A947-70E740481C1C}">
                <a14:useLocalDpi xmlns:a14="http://schemas.microsoft.com/office/drawing/2010/main" val="0"/>
              </a:ext>
            </a:extLst>
          </a:blip>
          <a:srcRect/>
          <a:stretch>
            <a:fillRect/>
          </a:stretch>
        </p:blipFill>
        <p:spPr bwMode="auto">
          <a:xfrm>
            <a:off x="98766" y="1444127"/>
            <a:ext cx="5997234" cy="3596421"/>
          </a:xfrm>
          <a:prstGeom prst="rect">
            <a:avLst/>
          </a:prstGeom>
          <a:noFill/>
          <a:ln>
            <a:noFill/>
          </a:ln>
        </p:spPr>
      </p:pic>
      <p:pic>
        <p:nvPicPr>
          <p:cNvPr id="10" name="图片 9" descr="在这里插入图片描述"/>
          <p:cNvPicPr/>
          <p:nvPr/>
        </p:nvPicPr>
        <p:blipFill>
          <a:blip r:embed="rId3">
            <a:extLst>
              <a:ext uri="{28A0092B-C50C-407E-A947-70E740481C1C}">
                <a14:useLocalDpi xmlns:a14="http://schemas.microsoft.com/office/drawing/2010/main" val="0"/>
              </a:ext>
            </a:extLst>
          </a:blip>
          <a:srcRect/>
          <a:stretch>
            <a:fillRect/>
          </a:stretch>
        </p:blipFill>
        <p:spPr bwMode="auto">
          <a:xfrm>
            <a:off x="6197136" y="1443357"/>
            <a:ext cx="5664433" cy="2267586"/>
          </a:xfrm>
          <a:prstGeom prst="rect">
            <a:avLst/>
          </a:prstGeom>
          <a:noFill/>
          <a:ln>
            <a:noFill/>
          </a:ln>
        </p:spPr>
      </p:pic>
      <p:pic>
        <p:nvPicPr>
          <p:cNvPr id="11" name="图片 10" descr="在这里插入图片描述"/>
          <p:cNvPicPr/>
          <p:nvPr/>
        </p:nvPicPr>
        <p:blipFill>
          <a:blip r:embed="rId4">
            <a:extLst>
              <a:ext uri="{28A0092B-C50C-407E-A947-70E740481C1C}">
                <a14:useLocalDpi xmlns:a14="http://schemas.microsoft.com/office/drawing/2010/main" val="0"/>
              </a:ext>
            </a:extLst>
          </a:blip>
          <a:srcRect/>
          <a:stretch>
            <a:fillRect/>
          </a:stretch>
        </p:blipFill>
        <p:spPr bwMode="auto">
          <a:xfrm>
            <a:off x="6197136" y="4155454"/>
            <a:ext cx="5764319" cy="1027112"/>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8935_2*l_h_i*1_3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160181_2*n_h_h_i*1_2_1_3"/>
  <p:tag name="KSO_WM_TEMPLATE_CATEGORY" val="diagram"/>
  <p:tag name="KSO_WM_TEMPLATE_INDEX" val="160181"/>
  <p:tag name="KSO_WM_UNIT_LAYERLEVEL" val="1_1_1_1"/>
  <p:tag name="KSO_WM_TAG_VERSION" val="1.0"/>
  <p:tag name="KSO_WM_BEAUTIFY_FLAG" val="#wm#"/>
  <p:tag name="KSO_WM_UNIT_LINE_FORE_SCHEMECOLOR_INDEX" val="14"/>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160181_2*n_h_h_i*1_2_3_3"/>
  <p:tag name="KSO_WM_TEMPLATE_CATEGORY" val="diagram"/>
  <p:tag name="KSO_WM_TEMPLATE_INDEX" val="160181"/>
  <p:tag name="KSO_WM_UNIT_LAYERLEVEL" val="1_1_1_1"/>
  <p:tag name="KSO_WM_TAG_VERSION" val="1.0"/>
  <p:tag name="KSO_WM_BEAUTIFY_FLAG" val="#wm#"/>
  <p:tag name="KSO_WM_UNIT_LINE_FORE_SCHEMECOLOR_INDEX" val="14"/>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160181_2*n_h_h_i*1_2_2_3"/>
  <p:tag name="KSO_WM_TEMPLATE_CATEGORY" val="diagram"/>
  <p:tag name="KSO_WM_TEMPLATE_INDEX" val="160181"/>
  <p:tag name="KSO_WM_UNIT_LAYERLEVEL" val="1_1_1_1"/>
  <p:tag name="KSO_WM_TAG_VERSION" val="1.0"/>
  <p:tag name="KSO_WM_BEAUTIFY_FLAG" val="#wm#"/>
  <p:tag name="KSO_WM_UNIT_LINE_FORE_SCHEMECOLOR_INDEX" val="14"/>
  <p:tag name="KSO_WM_UNIT_LINE_FILL_TYPE" val="2"/>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181_2*n_h_h_i*1_2_1_2"/>
  <p:tag name="KSO_WM_TEMPLATE_CATEGORY" val="diagram"/>
  <p:tag name="KSO_WM_TEMPLATE_INDEX" val="160181"/>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181_2*n_h_h_i*1_2_2_2"/>
  <p:tag name="KSO_WM_TEMPLATE_CATEGORY" val="diagram"/>
  <p:tag name="KSO_WM_TEMPLATE_INDEX" val="160181"/>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160181_2*n_h_h_i*1_2_3_2"/>
  <p:tag name="KSO_WM_TEMPLATE_CATEGORY" val="diagram"/>
  <p:tag name="KSO_WM_TEMPLATE_INDEX" val="160181"/>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8935_2*l_h_a*1_3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7"/>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935_2*l_h_f*1_3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935_2*l_h_f*1_1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98935_2*l_h_i*1_1_1"/>
  <p:tag name="KSO_WM_TEMPLATE_CATEGORY" val="diagram"/>
  <p:tag name="KSO_WM_TEMPLATE_INDEX" val="2019893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2*l_h_a*1_1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935_2*l_h_i*1_3_1"/>
  <p:tag name="KSO_WM_TEMPLATE_CATEGORY" val="diagram"/>
  <p:tag name="KSO_WM_TEMPLATE_INDEX" val="20198935"/>
  <p:tag name="KSO_WM_UNIT_LAYERLEVEL" val="1_1_1"/>
  <p:tag name="KSO_WM_TAG_VERSION" val="1.0"/>
  <p:tag name="KSO_WM_BEAUTIFY_FLAG" val="#wm#"/>
  <p:tag name="KSO_WM_UNIT_LINE_FORE_SCHEMECOLOR_INDEX" val="7"/>
  <p:tag name="KSO_WM_UNIT_LINE_FILL_TYPE" val="2"/>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935_2*l_h_i*1_2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935_2*l_h_a*1_2_1"/>
  <p:tag name="KSO_WM_TEMPLATE_CATEGORY" val="diagram"/>
  <p:tag name="KSO_WM_TEMPLATE_INDEX" val="20198935"/>
  <p:tag name="KSO_WM_UNIT_LAYERLEVEL" val="1_1_1"/>
  <p:tag name="KSO_WM_TAG_VERSION" val="1.0"/>
  <p:tag name="KSO_WM_BEAUTIFY_FLAG" val="#wm#"/>
  <p:tag name="KSO_WM_UNIT_PRESET_TEXT" val="添加标题"/>
  <p:tag name="KSO_WM_UNIT_TEXT_FILL_FORE_SCHEMECOLOR_INDEX" val="6"/>
  <p:tag name="KSO_WM_UNIT_TEXT_FILL_TYPE" val="1"/>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935_2*l_h_f*1_2_1"/>
  <p:tag name="KSO_WM_TEMPLATE_CATEGORY" val="diagram"/>
  <p:tag name="KSO_WM_TEMPLATE_INDEX" val="20198935"/>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98935_2*l_h_i*1_2_1"/>
  <p:tag name="KSO_WM_TEMPLATE_CATEGORY" val="diagram"/>
  <p:tag name="KSO_WM_TEMPLATE_INDEX" val="20198935"/>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935_2*l_h_i*1_1_2"/>
  <p:tag name="KSO_WM_TEMPLATE_CATEGORY" val="diagram"/>
  <p:tag name="KSO_WM_TEMPLATE_INDEX" val="20198935"/>
  <p:tag name="KSO_WM_UNIT_LAYERLEVEL" val="1_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6209</Words>
  <Application>Microsoft Office PowerPoint</Application>
  <PresentationFormat>宽屏</PresentationFormat>
  <Paragraphs>711</Paragraphs>
  <Slides>34</Slides>
  <Notes>9</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34</vt:i4>
      </vt:variant>
    </vt:vector>
  </HeadingPairs>
  <TitlesOfParts>
    <vt:vector size="47" baseType="lpstr">
      <vt:lpstr>-apple-system</vt:lpstr>
      <vt:lpstr>Helvetica Neue</vt:lpstr>
      <vt:lpstr>等线</vt:lpstr>
      <vt:lpstr>等线 Light</vt:lpstr>
      <vt:lpstr>黑体</vt:lpstr>
      <vt:lpstr>微软雅黑</vt:lpstr>
      <vt:lpstr>Arial</vt:lpstr>
      <vt:lpstr>Courier New</vt:lpstr>
      <vt:lpstr>Symbol</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荣成</dc:creator>
  <cp:lastModifiedBy>崔 荣成</cp:lastModifiedBy>
  <cp:revision>227</cp:revision>
  <dcterms:created xsi:type="dcterms:W3CDTF">2020-09-01T06:11:00Z</dcterms:created>
  <dcterms:modified xsi:type="dcterms:W3CDTF">2020-11-09T06:28:15Z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